
<file path=[Content_Types].xml><?xml version="1.0" encoding="utf-8"?>
<Types xmlns="http://schemas.openxmlformats.org/package/2006/content-types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presentationml.tags+xml" PartName="/ppt/tags/tag1.xml"/>
  <Override ContentType="application/vnd.openxmlformats-officedocument.presentationml.tags+xml" PartName="/ppt/tags/tag2.xml"/>
  <Override ContentType="application/vnd.openxmlformats-officedocument.presentationml.tags+xml" PartName="/ppt/tags/tag3.xml"/>
  <Override ContentType="application/vnd.openxmlformats-officedocument.presentationml.tags+xml" PartName="/ppt/tags/tag4.xml"/>
  <Override ContentType="application/vnd.openxmlformats-officedocument.presentationml.tags+xml" PartName="/ppt/tags/tag5.xml"/>
  <Override ContentType="application/vnd.openxmlformats-officedocument.presentationml.tags+xml" PartName="/ppt/tags/tag6.xml"/>
  <Override ContentType="application/vnd.openxmlformats-officedocument.presentationml.tags+xml" PartName="/ppt/tags/tag7.xml"/>
  <Override ContentType="application/vnd.openxmlformats-officedocument.presentationml.tags+xml" PartName="/ppt/tags/tag8.xml"/>
  <Override ContentType="application/vnd.openxmlformats-officedocument.presentationml.tags+xml" PartName="/ppt/tags/tag9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officedocument.presentationml.notesMaster+xml" PartName="/ppt/notesMasters/notesMaster1.xml"/>
  <Override ContentType="application/vnd.openxmlformats-officedocument.theme+xml" PartName="/ppt/theme/theme2.xml"/>
  <Override ContentType="application/vnd.openxmlformats-officedocument.presentationml.tags+xml" PartName="/ppt/tags/tag12.xml"/>
  <Override ContentType="application/vnd.openxmlformats-officedocument.presentationml.slide+xml" PartName="/ppt/slides/slide1.xml"/>
  <Override ContentType="application/vnd.openxmlformats-officedocument.presentationml.tags+xml" PartName="/ppt/tags/tag13.xml"/>
  <Override ContentType="application/vnd.openxmlformats-officedocument.presentationml.slide+xml" PartName="/ppt/slides/slide2.xml"/>
  <Override ContentType="application/vnd.openxmlformats-officedocument.presentationml.tags+xml" PartName="/ppt/tags/tag14.xml"/>
  <Override ContentType="application/vnd.openxmlformats-officedocument.presentationml.slide+xml" PartName="/ppt/slides/slide3.xml"/>
  <Override ContentType="application/vnd.openxmlformats-officedocument.presentationml.notesSlide+xml" PartName="/ppt/notesSlides/notesSlide1.xml"/>
  <Override ContentType="application/vnd.openxmlformats-officedocument.presentationml.tags+xml" PartName="/ppt/tags/tag15.xml"/>
  <Override ContentType="application/vnd.openxmlformats-officedocument.presentationml.slide+xml" PartName="/ppt/slides/slide4.xml"/>
  <Override ContentType="application/vnd.openxmlformats-officedocument.presentationml.tags+xml" PartName="/ppt/tags/tag16.xml"/>
  <Override ContentType="application/vnd.openxmlformats-officedocument.presentationml.slide+xml" PartName="/ppt/slides/slide5.xml"/>
  <Override ContentType="application/vnd.openxmlformats-officedocument.presentationml.tags+xml" PartName="/ppt/tags/tag17.xml"/>
  <Override ContentType="application/vnd.openxmlformats-officedocument.presentationml.slide+xml" PartName="/ppt/slides/slide6.xml"/>
  <Override ContentType="application/vnd.openxmlformats-officedocument.presentationml.notesSlide+xml" PartName="/ppt/notesSlides/notesSlide2.xml"/>
  <Override ContentType="application/vnd.openxmlformats-officedocument.presentationml.tags+xml" PartName="/ppt/tags/tag18.xml"/>
  <Override ContentType="application/vnd.openxmlformats-officedocument.presentationml.slide+xml" PartName="/ppt/slides/slide7.xml"/>
  <Override ContentType="application/vnd.openxmlformats-officedocument.presentationml.tags+xml" PartName="/ppt/tags/tag19.xml"/>
  <Override ContentType="application/vnd.openxmlformats-officedocument.presentationml.slide+xml" PartName="/ppt/slides/slide8.xml"/>
  <Override ContentType="application/vnd.openxmlformats-officedocument.presentationml.tags+xml" PartName="/ppt/tags/tag20.xml"/>
  <Override ContentType="application/vnd.openxmlformats-officedocument.presentationml.slide+xml" PartName="/ppt/slides/slide9.xml"/>
  <Override ContentType="application/vnd.openxmlformats-officedocument.presentationml.tags+xml" PartName="/ppt/tags/tag21.xml"/>
  <Override ContentType="application/vnd.openxmlformats-officedocument.presentationml.slide+xml" PartName="/ppt/slides/slide10.xml"/>
  <Override ContentType="application/vnd.openxmlformats-officedocument.presentationml.notesSlide+xml" PartName="/ppt/notesSlides/notesSlide3.xml"/>
  <Override ContentType="application/vnd.openxmlformats-officedocument.presentationml.tags+xml" PartName="/ppt/tags/tag22.xml"/>
  <Override ContentType="application/vnd.openxmlformats-officedocument.presentationml.slide+xml" PartName="/ppt/slides/slide11.xml"/>
  <Override ContentType="application/vnd.openxmlformats-officedocument.presentationml.tags+xml" PartName="/ppt/tags/tag23.xml"/>
  <Override ContentType="application/vnd.openxmlformats-officedocument.presentationml.slide+xml" PartName="/ppt/slides/slide12.xml"/>
  <Override ContentType="application/vnd.openxmlformats-officedocument.presentationml.tags+xml" PartName="/ppt/tags/tag24.xml"/>
  <Override ContentType="application/vnd.openxmlformats-officedocument.presentationml.slide+xml" PartName="/ppt/slides/slide13.xml"/>
  <Override ContentType="application/vnd.openxmlformats-officedocument.presentationml.tags+xml" PartName="/ppt/tags/tag25.xml"/>
  <Override ContentType="application/vnd.openxmlformats-officedocument.presentationml.slide+xml" PartName="/ppt/slides/slide14.xml"/>
  <Override ContentType="application/vnd.openxmlformats-officedocument.presentationml.tags+xml" PartName="/ppt/tags/tag26.xml"/>
  <Override ContentType="application/vnd.openxmlformats-officedocument.presentationml.slide+xml" PartName="/ppt/slides/slide15.xml"/>
  <Override ContentType="application/vnd.openxmlformats-officedocument.presentationml.tags+xml" PartName="/ppt/tags/tag27.xml"/>
  <Override ContentType="application/vnd.openxmlformats-officedocument.presentationml.tags+xml" PartName="/ppt/tags/tag28.xml"/>
  <Override ContentType="application/vnd.openxmlformats-officedocument.presentationml.slide+xml" PartName="/ppt/slides/slide16.xml"/>
  <Override ContentType="application/vnd.openxmlformats-officedocument.presentationml.tags+xml" PartName="/ppt/tags/tag29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Default ContentType="image/jpeg" Extension="jpg"/>
  <Default ContentType="image/png" Extension="png"/>
  <Default ContentType="image/jpeg" Extension="jpeg"/>
  <Override ContentType="application/x-fontdata" PartName="/ppt/fonts/font1.fntdata"/>
  <Override ContentType="application/x-fontdata" PartName="/ppt/fonts/font2.fntdata"/>
  <Override ContentType="application/x-fontdata" PartName="/ppt/fonts/font3.fntdata"/>
  <Override ContentType="application/x-fontdata" PartName="/ppt/fonts/font4.fntdata"/>
  <Override ContentType="application/x-fontdata" PartName="/ppt/fonts/font5.fntdata"/>
  <Override ContentType="application/vnd.openxmlformats-officedocument.presentationml.presentation.main+xml" PartName="/ppt/presentation.xml"/>
  <Default ContentType="application/xml" Extension="xml"/>
  <Default ContentType="application/vnd.openxmlformats-package.relationships+xml" Extension="rels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?><Relationships xmlns="http://schemas.openxmlformats.org/package/2006/relationships"><Relationship Id="rId1" Target="/ppt/media/image1.jpeg" Type="http://schemas.openxmlformats.org/officeDocument/2006/relationships/image"/><Relationship Id="rId2" Target="/ppt/media/image2.jpg" Type="http://schemas.openxmlformats.org/officeDocument/2006/relationships/image"/><Relationship Id="rId3" Target="/ppt/media/image3.png" Type="http://schemas.openxmlformats.org/officeDocument/2006/relationships/image"/><Relationship Id="rId4" Target="/ppt/media/image4.png" Type="http://schemas.openxmlformats.org/officeDocument/2006/relationships/image"/><Relationship Id="rId5" Target="/ppt/media/image5.png" Type="http://schemas.openxmlformats.org/officeDocument/2006/relationships/image"/><Relationship Id="rId6" Target="/ppt/media/image6.png" Type="http://schemas.openxmlformats.org/officeDocument/2006/relationships/image"/><Relationship Id="rId7" Target="/ppt/media/image7.png" Type="http://schemas.openxmlformats.org/officeDocument/2006/relationships/image"/><Relationship Id="rId8" Target="/ppt/media/image8.png" Type="http://schemas.openxmlformats.org/officeDocument/2006/relationships/image"/><Relationship Id="rId9" Target="ppt/media/img_cc_black.png" Type="http://schemas.openxmlformats.org/officeDocument/2006/relationships/image"/><Relationship Id="rId10" Target="ppt/presentation.xml" Type="http://schemas.openxmlformats.org/officeDocument/2006/relationships/officeDocument"/><Relationship Id="rId11" Target="docProps/core.xml" Type="http://schemas.openxmlformats.org/package/2006/relationships/metadata/core-properties"/><Relationship Id="rId12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embedTrueTypeFonts="1" saveSubsetFonts="1">
  <p:sldMasterIdLst>
    <p:sldMasterId id="2147483648" r:id="rId1"/>
  </p:sldMasterIdLst>
  <p:notesMasterIdLst>
    <p:notesMasterId r:id="rId3"/>
  </p:notesMasterIdLst>
  <p:sldIdLst>
    <p:sldId id="256" r:id="rId5"/>
    <p:sldId id="257" r:id="rId6"/>
    <p:sldId id="258" r:id="rId7"/>
    <p:sldId id="259" r:id="rId8"/>
    <p:sldId id="260" r:id="rId10"/>
    <p:sldId id="261" r:id="rId11"/>
    <p:sldId id="262" r:id="rId12"/>
    <p:sldId id="263" r:id="rId14"/>
    <p:sldId id="264" r:id="rId15"/>
    <p:sldId id="265" r:id="rId16"/>
    <p:sldId id="266" r:id="rId17"/>
    <p:sldId id="267" r:id="rId19"/>
    <p:sldId id="268" r:id="rId20"/>
    <p:sldId id="269" r:id="rId21"/>
    <p:sldId id="270" r:id="rId22"/>
    <p:sldId id="271" r:id="rId23"/>
    <p:sldId id="272" r:id="rId24"/>
  </p:sldIdLst>
  <p:sldSz cx="9144000" cy="6858000" type="screen4x3"/>
  <p:notesSz cx="9144000" cy="6858000"/>
  <p:embeddedFontLst>
    <p:embeddedFont>
      <p:font typeface="Roboto"/>
      <p:regular r:id="rId26"/>
    </p:embeddedFont>
    <p:embeddedFont>
      <p:font typeface="Arimo"/>
      <p:regular r:id="rId27"/>
    </p:embeddedFont>
    <p:embeddedFont>
      <p:font typeface="Lato"/>
      <p:regular r:id="rId28"/>
    </p:embeddedFont>
    <p:embeddedFont>
      <p:font typeface="Open Sans"/>
      <p:regular r:id="rId29"/>
      <p:bold r:id="rId30"/>
    </p:embeddedFont>
  </p:embeddedFontLst>
  <p:custDataLst/>
  <p:defaultTextStyle>
    <a:defPPr>
      <a:defRPr lang="en-US"/>
    </a:defPPr>
    <a:lvl1pPr algn="l" lvl="0" marL="0" rtl="false">
      <a:defRPr dirty="0" lang="en-US" sz="1800">
        <a:solidFill>
          <a:schemeClr val="tx1"/>
        </a:solidFill>
        <a:latin typeface="+mn-lt"/>
      </a:defRPr>
    </a:lvl1pPr>
    <a:lvl2pPr algn="l" lvl="1" marL="457200" rtl="false">
      <a:defRPr dirty="0" lang="en-US" sz="1800">
        <a:solidFill>
          <a:schemeClr val="tx1"/>
        </a:solidFill>
        <a:latin typeface="+mn-lt"/>
      </a:defRPr>
    </a:lvl2pPr>
    <a:lvl3pPr algn="l" lvl="2" marL="914400" rtl="false">
      <a:defRPr dirty="0" lang="en-US" sz="1800">
        <a:solidFill>
          <a:schemeClr val="tx1"/>
        </a:solidFill>
        <a:latin typeface="+mn-lt"/>
      </a:defRPr>
    </a:lvl3pPr>
    <a:lvl4pPr algn="l" lvl="3" marL="1371600" rtl="false">
      <a:defRPr dirty="0" lang="en-US" sz="1800">
        <a:solidFill>
          <a:schemeClr val="tx1"/>
        </a:solidFill>
        <a:latin typeface="+mn-lt"/>
      </a:defRPr>
    </a:lvl4pPr>
    <a:lvl5pPr algn="l" lvl="4" marL="1828800" rtl="false">
      <a:defRPr dirty="0" lang="en-US" sz="1800">
        <a:solidFill>
          <a:schemeClr val="tx1"/>
        </a:solidFill>
        <a:latin typeface="+mn-lt"/>
      </a:defRPr>
    </a:lvl5pPr>
    <a:lvl6pPr algn="l" lvl="5" marL="2286000" rtl="false">
      <a:defRPr dirty="0" lang="en-US" sz="1800">
        <a:solidFill>
          <a:schemeClr val="tx1"/>
        </a:solidFill>
        <a:latin typeface="+mn-lt"/>
      </a:defRPr>
    </a:lvl6pPr>
    <a:lvl7pPr algn="l" lvl="6" marL="2743200" rtl="false">
      <a:defRPr dirty="0" lang="en-US" sz="1800">
        <a:solidFill>
          <a:schemeClr val="tx1"/>
        </a:solidFill>
        <a:latin typeface="+mn-lt"/>
      </a:defRPr>
    </a:lvl7pPr>
    <a:lvl8pPr algn="l" lvl="7" marL="3200400" rtl="false">
      <a:defRPr dirty="0" lang="en-US" sz="1800">
        <a:solidFill>
          <a:schemeClr val="tx1"/>
        </a:solidFill>
        <a:latin typeface="+mn-lt"/>
      </a:defRPr>
    </a:lvl8pPr>
    <a:lvl9pPr algn="l" lvl="8" marL="3657600" rtl="false">
      <a:defRPr dirty="0" lang="en-US"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showPr showNarration="1">
    <p:sldAll/>
  </p:showPr>
</p:presentationPr>
</file>

<file path=ppt/tableStyles.xml><?xml version="1.0" encoding="utf-8"?>
<a:tblStyle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def="{5C22544A-7EE6-4342-B048-85BDC9FD1C3A}">
  <a:tblStyle styleId="{c3a8a0b6-3949-43a7-b286-cf796ceffae8}" styleName="style 1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H>
      <a:tcStyle>
        <a:tcBdr/>
      </a:tcStyle>
    </a:band2H>
    <a:band2V>
      <a:tcStyle>
        <a:tcBdr/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rgbClr val="000000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28c1a7d-091d-4486-a4fe-0b1394f56c0b}" styleName="Style 6">
    <a:wholeTbl>
      <a:tcTxStyle>
        <a:fontRef idx="minor">
          <a:srgbClr val="00000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>
              <a:solidFill>
                <a:schemeClr val="accent4"/>
              </a:solidFill>
            </a:ln>
          </a:top>
          <a:bottom>
            <a:ln w="25400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rgbClr val="000000"/>
        </a:fontRef>
      </a:tcTxStyle>
    </a:lastCol>
    <a:firstCol>
      <a:tcTxStyle b="on">
        <a:fontRef idx="minor">
          <a:srgbClr val="000000"/>
        </a:fontRef>
      </a:tcTxStyle>
    </a:firstCol>
    <a:lastRow>
      <a:tcTxStyle b="on"/>
      <a:tcStyle>
        <a:tcBdr>
          <a:top>
            <a:ln w="50800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rgbClr val="000000"/>
        </a:fontRef>
      </a:tcTxStyle>
      <a:tcStyle>
        <a:tcBdr>
          <a:bottom>
            <a:ln w="50800">
              <a:solidFill>
                <a:schemeClr val="accent4"/>
              </a:solidFill>
            </a:ln>
          </a:bottom>
        </a:tcBdr>
      </a:tcStyle>
    </a:firstRow>
  </a:tblStyle>
  <a:tblStyle styleId="{9e5c750d-dc7b-49eb-ae01-8910894ac4a7}" styleName="Style 8">
    <a:wholeTbl>
      <a:tcTxStyle>
        <a:fontRef idx="minor">
          <a:srgbClr val="00000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</a:tblStyle>
  <a:tblStyle styleId="{d5b531e7-0b27-4c44-bcef-117487455661}" styleName="Style 9">
    <a:wholeTbl>
      <a:tcTxStyle>
        <a:fontRef idx="minor">
          <a:srgbClr val="000000"/>
        </a:fontRef>
        <a:schemeClr val="tx1"/>
      </a:tcTxStyle>
      <a:tcStyle>
        <a:tcBdr>
          <a:left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left>
          <a:right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right>
          <a:top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top>
          <a:bottom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bottom>
          <a:insideH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insideH>
          <a:insideV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insideV>
        </a:tcBdr>
        <a:fill>
          <a:solidFill>
            <a:schemeClr val="bg1"/>
          </a:solidFill>
        </a:fill>
      </a:tcStyle>
    </a:wholeTbl>
    <a:band1H>
      <a:tcStyle>
        <a:tcBdr/>
        <a:fill>
          <a:solidFill>
            <a:schemeClr val="bg1">
              <a:lumMod val="97299"/>
            </a:schemeClr>
          </a:solidFill>
        </a:fill>
      </a:tcStyle>
    </a:band1H>
    <a:band1V>
      <a:tcStyle>
        <a:tcBdr/>
        <a:fill>
          <a:solidFill>
            <a:schemeClr val="bg1">
              <a:lumMod val="97299"/>
            </a:schemeClr>
          </a:solidFill>
        </a:fill>
      </a:tcStyle>
    </a:band1V>
    <a:band2H>
      <a:tcStyle>
        <a:tcBdr/>
      </a:tcStyle>
    </a:band2H>
    <a:band2V>
      <a:tcStyle>
        <a:tcBdr/>
      </a:tcStyle>
    </a:band2V>
    <a:lastCol>
      <a:tcStyle>
        <a:tcBdr/>
        <a:fill>
          <a:solidFill>
            <a:schemeClr val="accent1"/>
          </a:solidFill>
        </a:fill>
      </a:tcStyle>
    </a:lastCol>
    <a:firstCol>
      <a:tcStyle>
        <a:tcBdr/>
        <a:fill>
          <a:solidFill>
            <a:schemeClr val="accent1"/>
          </a:solidFill>
        </a:fill>
      </a:tcStyle>
    </a:firstCol>
    <a:lastRow>
      <a:tcStyle>
        <a:tcBdr>
          <a:top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top>
        </a:tcBdr>
        <a:fill>
          <a:solidFill>
            <a:schemeClr val="accent1"/>
          </a:solidFill>
        </a:fill>
      </a:tcStyle>
    </a:lastRow>
    <a:firstRow>
      <a:tcTxStyle>
        <a:fontRef idx="minor">
          <a:srgbClr val="000000"/>
        </a:fontRef>
        <a:schemeClr val="bg1"/>
      </a:tcTxStyle>
      <a:tcStyle>
        <a:tcBdr>
          <a:bottom>
            <a:ln cap="flat" w="9525">
              <a:solidFill>
                <a:schemeClr val="bg1">
                  <a:lumMod val="81500"/>
                </a:schemeClr>
              </a:solidFill>
              <a:prstDash val="solid"/>
              <a:round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normalViewPr showOutlineIcons="false">
    <p:restoredLeft sz="15620"/>
    <p:restoredTop sz="94660"/>
  </p:normalViewPr>
  <p:slideViewPr>
    <p:cSldViewPr>
      <p:cViewPr varScale="true">
        <p:scale>
          <a:sx d="100" n="73"/>
          <a:sy d="100" n="73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8028800" cy="78028800"/>
</p:viewPr>
</file>

<file path=ppt/_rels/presentation.xml.rels><?xml version="1.0" encoding="UTF-8"?><Relationships xmlns="http://schemas.openxmlformats.org/package/2006/relationships"><Relationship Id="rId1" Target="slideMasters/slideMaster1.xml" Type="http://schemas.openxmlformats.org/officeDocument/2006/relationships/slideMaster"/><Relationship Id="rId2" Target="theme/theme1.xml" Type="http://schemas.openxmlformats.org/officeDocument/2006/relationships/theme"/><Relationship Id="rId3" Target="notesMasters/notesMaster1.xml" Type="http://schemas.openxmlformats.org/officeDocument/2006/relationships/notesMaster"/><Relationship Id="rId4" Target="theme/theme2.xml" Type="http://schemas.openxmlformats.org/officeDocument/2006/relationships/theme"/><Relationship Id="rId5" Target="slides/slide1.xml" Type="http://schemas.openxmlformats.org/officeDocument/2006/relationships/slide"/><Relationship Id="rId6" Target="slides/slide2.xml" Type="http://schemas.openxmlformats.org/officeDocument/2006/relationships/slide"/><Relationship Id="rId7" Target="slides/slide3.xml" Type="http://schemas.openxmlformats.org/officeDocument/2006/relationships/slide"/><Relationship Id="rId8" Target="slides/slide4.xml" Type="http://schemas.openxmlformats.org/officeDocument/2006/relationships/slide"/><Relationship Id="rId9" Target="notesSlides/notesSlide1.xml" Type="http://schemas.openxmlformats.org/officeDocument/2006/relationships/notesSlide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notesSlides/notesSlide2.xml" Type="http://schemas.openxmlformats.org/officeDocument/2006/relationships/notesSlide"/><Relationship Id="rId14" Target="slides/slide8.xml" Type="http://schemas.openxmlformats.org/officeDocument/2006/relationships/slide"/><Relationship Id="rId15" Target="slides/slide9.xml" Type="http://schemas.openxmlformats.org/officeDocument/2006/relationships/slide"/><Relationship Id="rId16" Target="slides/slide10.xml" Type="http://schemas.openxmlformats.org/officeDocument/2006/relationships/slide"/><Relationship Id="rId17" Target="slides/slide11.xml" Type="http://schemas.openxmlformats.org/officeDocument/2006/relationships/slide"/><Relationship Id="rId18" Target="notesSlides/notesSlide3.xml" Type="http://schemas.openxmlformats.org/officeDocument/2006/relationships/notesSlide"/><Relationship Id="rId19" Target="slides/slide12.xml" Type="http://schemas.openxmlformats.org/officeDocument/2006/relationships/slide"/><Relationship Id="rId20" Target="slides/slide13.xml" Type="http://schemas.openxmlformats.org/officeDocument/2006/relationships/slide"/><Relationship Id="rId21" Target="slides/slide14.xml" Type="http://schemas.openxmlformats.org/officeDocument/2006/relationships/slide"/><Relationship Id="rId22" Target="slides/slide15.xml" Type="http://schemas.openxmlformats.org/officeDocument/2006/relationships/slide"/><Relationship Id="rId23" Target="slides/slide16.xml" Type="http://schemas.openxmlformats.org/officeDocument/2006/relationships/slide"/><Relationship Id="rId24" Target="slides/slide17.xml" Type="http://schemas.openxmlformats.org/officeDocument/2006/relationships/slide"/><Relationship Id="rId25" Target="tableStyles.xml" Type="http://schemas.openxmlformats.org/officeDocument/2006/relationships/tableStyles"/><Relationship Id="rId26" Target="fonts/font1.fntdata" Type="http://schemas.openxmlformats.org/officeDocument/2006/relationships/font"/><Relationship Id="rId27" Target="fonts/font2.fntdata" Type="http://schemas.openxmlformats.org/officeDocument/2006/relationships/font"/><Relationship Id="rId28" Target="fonts/font3.fntdata" Type="http://schemas.openxmlformats.org/officeDocument/2006/relationships/font"/><Relationship Id="rId29" Target="fonts/font4.fntdata" Type="http://schemas.openxmlformats.org/officeDocument/2006/relationships/font"/><Relationship Id="rId30" Target="fonts/font5.fntdata" Type="http://schemas.openxmlformats.org/officeDocument/2006/relationships/font"/><Relationship Id="rId31" Target="presProps.xml" Type="http://schemas.openxmlformats.org/officeDocument/2006/relationships/presProps"/><Relationship Id="rId32" Target="viewProps.xml" Type="http://schemas.openxmlformats.org/officeDocument/2006/relationships/viewProps"/></Relationships>
</file>

<file path=ppt/notesMasters/_rels/notesMaster1.xml.rels><?xml version="1.0" encoding="UTF-8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rIns="91440" rtlCol="0" tIns="45720"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accent1="accent1" accent2="accent2" accent3="accent3" accent4="accent4" accent5="accent5" accent6="accent6" bg1="lt1" bg2="lt2" folHlink="folHlink" hlink="hlink" tx1="dk1" tx2="dk2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!-- $Id$ -->
</file>

<file path=ppt/notesSlides/_rels/notesSlide1.xml.rels><?xml version="1.0" encoding="UTF-8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2.xml.rels><?xml version="1.0" encoding="UTF-8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3.xml.rels><?xml version="1.0" encoding="UTF-8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notesSlide1.xml><?xml version="1.0" encoding="utf-8"?>
<p:notes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shape1"/>
          <p:cNvSpPr>
            <a:spLocks noChangeArrowheads="1" noGrp="1"/>
          </p:cNvSpPr>
          <p:nvPr>
            <p:ph idx="1" type="body"/>
          </p:nvPr>
        </p:nvSpPr>
        <p:spPr>
          <a:noFill/>
          <a:ln/>
        </p:spPr>
        <p:txBody>
          <a:bodyPr rtlCol="0"/>
          <a:lstStyle/>
          <a:p>
            <a:pPr/>
            <a:r>
              <a:rPr dirty="0" lang="en-US"/>
              <a:t>Should the word "community" also be in red?</a:t>
            </a:r>
          </a:p>
        </p:txBody>
      </p:sp>
    </p:spTree>
  </p:cSld>
</p:notes>
</file>

<file path=ppt/notesSlides/notesSlide2.xml><?xml version="1.0" encoding="utf-8"?>
<p:notes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shape1"/>
          <p:cNvSpPr>
            <a:spLocks noChangeArrowheads="1" noGrp="1"/>
          </p:cNvSpPr>
          <p:nvPr>
            <p:ph idx="1" type="body"/>
          </p:nvPr>
        </p:nvSpPr>
        <p:spPr>
          <a:noFill/>
          <a:ln/>
        </p:spPr>
        <p:txBody>
          <a:bodyPr rtlCol="0"/>
          <a:lstStyle/>
          <a:p>
            <a:pPr/>
            <a:r>
              <a:rPr dirty="0" lang="en-US"/>
              <a:t>Again, a footnote on when the data was collected</a:t>
            </a:r>
          </a:p>
        </p:txBody>
      </p:sp>
    </p:spTree>
  </p:cSld>
</p:notes>
</file>

<file path=ppt/notesSlides/notesSlide3.xml><?xml version="1.0" encoding="utf-8"?>
<p:notes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shape1"/>
          <p:cNvSpPr>
            <a:spLocks noChangeArrowheads="1" noGrp="1"/>
          </p:cNvSpPr>
          <p:nvPr>
            <p:ph idx="1" type="body"/>
          </p:nvPr>
        </p:nvSpPr>
        <p:spPr>
          <a:noFill/>
          <a:ln/>
        </p:spPr>
        <p:txBody>
          <a:bodyPr rtlCol="0"/>
          <a:lstStyle/>
          <a:p>
            <a:pPr/>
            <a:r>
              <a:rPr dirty="0" lang="en-US"/>
              <a:t>Added formal networking to our Chapter MeetingsGrew our membership while staying within our preferred membership rangeWebinars are now part of our core offerings</a:t>
            </a:r>
          </a:p>
        </p:txBody>
      </p:sp>
    </p:spTree>
  </p:cSld>
</p:notes>
</file>

<file path=ppt/slideLayouts/_rels/slideLayout1.xml.rels><?xml version="1.0" encoding="UTF-8"?><Relationships xmlns="http://schemas.openxmlformats.org/package/2006/relationships"><Relationship Id="rId2" Target="../tags/tag1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10.xml.rels><?xml version="1.0" encoding="UTF-8"?><Relationships xmlns="http://schemas.openxmlformats.org/package/2006/relationships"><Relationship Id="rId2" Target="../tags/tag10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11.xml.rels><?xml version="1.0" encoding="UTF-8"?><Relationships xmlns="http://schemas.openxmlformats.org/package/2006/relationships"><Relationship Id="rId2" Target="../tags/tag11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2.xml.rels><?xml version="1.0" encoding="UTF-8"?><Relationships xmlns="http://schemas.openxmlformats.org/package/2006/relationships"><Relationship Id="rId2" Target="../tags/tag2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3.xml.rels><?xml version="1.0" encoding="UTF-8"?><Relationships xmlns="http://schemas.openxmlformats.org/package/2006/relationships"><Relationship Id="rId2" Target="../tags/tag3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4.xml.rels><?xml version="1.0" encoding="UTF-8"?><Relationships xmlns="http://schemas.openxmlformats.org/package/2006/relationships"><Relationship Id="rId2" Target="../tags/tag4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5.xml.rels><?xml version="1.0" encoding="UTF-8"?><Relationships xmlns="http://schemas.openxmlformats.org/package/2006/relationships"><Relationship Id="rId2" Target="../tags/tag5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6.xml.rels><?xml version="1.0" encoding="UTF-8"?><Relationships xmlns="http://schemas.openxmlformats.org/package/2006/relationships"><Relationship Id="rId2" Target="../tags/tag6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7.xml.rels><?xml version="1.0" encoding="UTF-8"?><Relationships xmlns="http://schemas.openxmlformats.org/package/2006/relationships"><Relationship Id="rId2" Target="../tags/tag7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8.xml.rels><?xml version="1.0" encoding="UTF-8"?><Relationships xmlns="http://schemas.openxmlformats.org/package/2006/relationships"><Relationship Id="rId2" Target="../tags/tag8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9.xml.rels><?xml version="1.0" encoding="UTF-8"?><Relationships xmlns="http://schemas.openxmlformats.org/package/2006/relationships"><Relationship Id="rId2" Target="../tags/tag9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true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1351643" y="3029029"/>
            <a:ext cx="6436178" cy="1035603"/>
          </a:xfrm>
          <a:prstGeom prst="rect">
            <a:avLst/>
          </a:prstGeom>
        </p:spPr>
        <p:txBody>
          <a:bodyPr anchor="b" rtlCol="0" vert="horz"/>
          <a:lstStyle>
            <a:lvl1pPr algn="ctr" lvl="0">
              <a:defRPr dirty="0" lang="en-US" sz="44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>
          <a:xfrm rot="0">
            <a:off x="1351643" y="4075593"/>
            <a:ext cx="6436178" cy="659927"/>
          </a:xfrm>
          <a:prstGeom prst="rect">
            <a:avLst/>
          </a:prstGeom>
        </p:spPr>
        <p:txBody>
          <a:bodyPr anchor="t" lIns="91440" rtlCol="0" vert="horz">
            <a:noAutofit/>
          </a:bodyPr>
          <a:lstStyle>
            <a:lvl1pPr algn="ctr" indent="0" lvl="0" marL="0">
              <a:lnSpc>
                <a:spcPct val="100000"/>
              </a:lnSpc>
              <a:spcBef>
                <a:spcPts val="0"/>
              </a:spcBef>
              <a:buNone/>
              <a:defRPr b="0" baseline="0" dirty="0" i="0" lang="en-US" sz="1400">
                <a:solidFill>
                  <a:schemeClr val="accent1"/>
                </a:solidFill>
                <a:latin typeface="+mn-lt"/>
              </a:defRPr>
            </a:lvl1pPr>
            <a:lvl2pPr algn="ctr" indent="0" lvl="1" marL="457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dirty="0" lang="en-US"/>
              <a:t>Click to edit Master subtitle style</a:t>
            </a:r>
            <a:endParaRPr dirty="0" lang="en-US"/>
          </a:p>
        </p:txBody>
      </p:sp>
      <p:sp>
        <p:nvSpPr>
          <p:cNvPr id="4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>
            <a:off x="762000" y="6248400"/>
            <a:ext cx="7260996" cy="381000"/>
          </a:xfrm>
        </p:spPr>
        <p:txBody>
          <a:bodyPr rtlCol="0"/>
          <a:lstStyle>
            <a:lvl1pPr lvl="0"/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10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userDrawn="1">
  <p:cSld name="Title,Text,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/>
          <p:nvPr/>
        </p:nvSpPr>
        <p:spPr>
          <a:xfrm rot="0">
            <a:off x="774703" y="1890182"/>
            <a:ext cx="1850529" cy="2923116"/>
          </a:xfrm>
          <a:prstGeom prst="rect">
            <a:avLst/>
          </a:prstGeom>
          <a:noFill/>
          <a:ln cap="flat" w="6350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/>
          <a:lstStyle/>
          <a:p>
            <a:pPr algn="ctr"/>
            <a:r>
              <a:rPr dirty="0" lang="en-US">
                <a:latin typeface="+mn-lt"/>
              </a:rPr>
              <a:t/>
            </a:r>
            <a:endParaRPr dirty="0" lang="en-US">
              <a:latin typeface="+mn-lt"/>
            </a:endParaRPr>
          </a:p>
        </p:txBody>
      </p:sp>
      <p:sp>
        <p:nvSpPr>
          <p:cNvPr id="3" name="Rectangle 20"/>
          <p:cNvSpPr/>
          <p:nvPr/>
        </p:nvSpPr>
        <p:spPr>
          <a:xfrm rot="0">
            <a:off x="2774950" y="1890182"/>
            <a:ext cx="3580319" cy="2923116"/>
          </a:xfrm>
          <a:prstGeom prst="rect">
            <a:avLst/>
          </a:prstGeom>
          <a:noFill/>
          <a:ln cap="flat" w="6350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/>
          <a:lstStyle/>
          <a:p>
            <a:pPr algn="ctr"/>
            <a:r>
              <a:rPr dirty="0" lang="en-US">
                <a:latin typeface="+mn-lt"/>
              </a:rPr>
              <a:t/>
            </a:r>
            <a:endParaRPr dirty="0" lang="en-US">
              <a:latin typeface="+mn-lt"/>
            </a:endParaRPr>
          </a:p>
        </p:txBody>
      </p:sp>
      <p:sp>
        <p:nvSpPr>
          <p:cNvPr id="4" name="Rectangle 22"/>
          <p:cNvSpPr/>
          <p:nvPr/>
        </p:nvSpPr>
        <p:spPr>
          <a:xfrm rot="0">
            <a:off x="6496050" y="1890182"/>
            <a:ext cx="1882776" cy="2923116"/>
          </a:xfrm>
          <a:custGeom>
            <a:avLst/>
            <a:gdLst/>
            <a:ahLst/>
            <a:cxnLst/>
            <a:rect b="b" l="0" r="r" t="0"/>
            <a:pathLst>
              <a:path h="2192337" w="1882776">
                <a:moveTo>
                  <a:pt x="9525" y="0"/>
                </a:moveTo>
                <a:lnTo>
                  <a:pt x="1882777" y="0"/>
                </a:lnTo>
                <a:lnTo>
                  <a:pt x="1882777" y="2192337"/>
                </a:lnTo>
                <a:lnTo>
                  <a:pt x="9525" y="2192337"/>
                </a:lnTo>
                <a:close/>
              </a:path>
            </a:pathLst>
          </a:custGeom>
          <a:noFill/>
          <a:ln cap="flat" w="6350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/>
          <a:lstStyle/>
          <a:p>
            <a:pPr algn="ctr"/>
            <a:r>
              <a:rPr dirty="0" lang="en-US">
                <a:latin typeface="+mn-lt"/>
              </a:rPr>
              <a:t/>
            </a:r>
            <a:endParaRPr dirty="0" lang="en-US">
              <a:latin typeface="+mn-lt"/>
            </a:endParaRPr>
          </a:p>
        </p:txBody>
      </p:sp>
      <p:sp>
        <p:nvSpPr>
          <p:cNvPr id="5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6" name="Picture Placeholder 2"/>
          <p:cNvSpPr>
            <a:spLocks noGrp="true"/>
          </p:cNvSpPr>
          <p:nvPr>
            <p:ph idx="1" type="pic"/>
          </p:nvPr>
        </p:nvSpPr>
        <p:spPr>
          <a:xfrm rot="0">
            <a:off x="835027" y="1966382"/>
            <a:ext cx="1723499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7" name="Content Placeholder 2"/>
          <p:cNvSpPr>
            <a:spLocks noGrp="true"/>
          </p:cNvSpPr>
          <p:nvPr>
            <p:ph idx="2" type="body"/>
          </p:nvPr>
        </p:nvSpPr>
        <p:spPr>
          <a:xfrm rot="0">
            <a:off x="762000" y="5079999"/>
            <a:ext cx="1847850" cy="698500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8" name="Picture Placeholder 2"/>
          <p:cNvSpPr>
            <a:spLocks noGrp="true"/>
          </p:cNvSpPr>
          <p:nvPr>
            <p:ph idx="3" type="pic"/>
          </p:nvPr>
        </p:nvSpPr>
        <p:spPr>
          <a:xfrm rot="0">
            <a:off x="2835275" y="1966382"/>
            <a:ext cx="3459670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9" name="Content Placeholder 2"/>
          <p:cNvSpPr>
            <a:spLocks noGrp="true"/>
          </p:cNvSpPr>
          <p:nvPr>
            <p:ph idx="4" type="body"/>
          </p:nvPr>
        </p:nvSpPr>
        <p:spPr>
          <a:xfrm rot="0">
            <a:off x="2777561" y="5079999"/>
            <a:ext cx="3577708" cy="698500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10" name="Picture Placeholder 2"/>
          <p:cNvSpPr>
            <a:spLocks noGrp="true"/>
          </p:cNvSpPr>
          <p:nvPr>
            <p:ph idx="5" type="pic"/>
          </p:nvPr>
        </p:nvSpPr>
        <p:spPr>
          <a:xfrm rot="0">
            <a:off x="6581774" y="1966382"/>
            <a:ext cx="1724025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11" name="Content Placeholder 2"/>
          <p:cNvSpPr>
            <a:spLocks noGrp="true"/>
          </p:cNvSpPr>
          <p:nvPr>
            <p:ph idx="6" type="body"/>
          </p:nvPr>
        </p:nvSpPr>
        <p:spPr>
          <a:xfrm rot="0">
            <a:off x="6496050" y="5079999"/>
            <a:ext cx="1882775" cy="698500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12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13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14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1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userDrawn="1">
  <p:cSld name="Title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Picture Placeholder 2"/>
          <p:cNvSpPr>
            <a:spLocks noGrp="true"/>
          </p:cNvSpPr>
          <p:nvPr>
            <p:ph idx="1" type="pic"/>
          </p:nvPr>
        </p:nvSpPr>
        <p:spPr>
          <a:xfrm rot="0">
            <a:off x="304800" y="2311400"/>
            <a:ext cx="20955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4" name="Picture Placeholder 2"/>
          <p:cNvSpPr>
            <a:spLocks noGrp="true"/>
          </p:cNvSpPr>
          <p:nvPr>
            <p:ph idx="2" type="pic"/>
          </p:nvPr>
        </p:nvSpPr>
        <p:spPr>
          <a:xfrm rot="0">
            <a:off x="2470150" y="2311400"/>
            <a:ext cx="20955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5" name="Picture Placeholder 2"/>
          <p:cNvSpPr>
            <a:spLocks noGrp="true"/>
          </p:cNvSpPr>
          <p:nvPr>
            <p:ph idx="3" type="pic"/>
          </p:nvPr>
        </p:nvSpPr>
        <p:spPr>
          <a:xfrm rot="0">
            <a:off x="4635500" y="2311400"/>
            <a:ext cx="20955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6" name="Picture Placeholder 2"/>
          <p:cNvSpPr>
            <a:spLocks noGrp="true"/>
          </p:cNvSpPr>
          <p:nvPr>
            <p:ph idx="4" type="pic"/>
          </p:nvPr>
        </p:nvSpPr>
        <p:spPr>
          <a:xfrm rot="0">
            <a:off x="6800850" y="2311400"/>
            <a:ext cx="20955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7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8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9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3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true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true"/>
          </p:cNvSpPr>
          <p:nvPr>
            <p:ph type="body"/>
          </p:nvPr>
        </p:nvSpPr>
        <p:spPr>
          <a:xfrm rot="0">
            <a:off x="762000" y="2922745"/>
            <a:ext cx="7620000" cy="682416"/>
          </a:xfrm>
          <a:prstGeom prst="rect">
            <a:avLst/>
          </a:prstGeom>
        </p:spPr>
        <p:txBody>
          <a:bodyPr anchor="b" rtlCol="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0" dirty="0" i="0" lang="en-US" sz="1400">
                <a:solidFill>
                  <a:schemeClr val="accent1"/>
                </a:solidFill>
                <a:latin typeface="+mn-lt"/>
              </a:defRPr>
            </a:lvl1pPr>
            <a:lvl2pPr indent="0" lvl="1" marL="457200">
              <a:buNone/>
              <a:defRPr dirty="0" lang="en-US"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hidden="false" id="3" name="Title 1"/>
          <p:cNvSpPr>
            <a:spLocks noGrp="true"/>
          </p:cNvSpPr>
          <p:nvPr>
            <p:ph idx="1" type="title"/>
          </p:nvPr>
        </p:nvSpPr>
        <p:spPr>
          <a:xfrm rot="0">
            <a:off x="762000" y="3647549"/>
            <a:ext cx="7620000" cy="1176351"/>
          </a:xfrm>
          <a:prstGeom prst="rect">
            <a:avLst/>
          </a:prstGeom>
        </p:spPr>
        <p:txBody>
          <a:bodyPr anchor="t" rtlCol="0" vert="horz"/>
          <a:lstStyle>
            <a:lvl1pPr lvl="0">
              <a:defRPr dirty="0" lang="en-US" sz="40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4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4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762000" y="1871136"/>
            <a:ext cx="3619500" cy="4092067"/>
          </a:xfrm>
        </p:spPr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/>
          </p:nvPr>
        </p:nvSpPr>
        <p:spPr>
          <a:xfrm rot="0">
            <a:off x="4752975" y="1871136"/>
            <a:ext cx="3619500" cy="4092067"/>
          </a:xfrm>
        </p:spPr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7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5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true"/>
          </p:cNvSpPr>
          <p:nvPr>
            <p:ph type="body"/>
          </p:nvPr>
        </p:nvSpPr>
        <p:spPr>
          <a:xfrm rot="0">
            <a:off x="762000" y="1866900"/>
            <a:ext cx="3619500" cy="720858"/>
          </a:xfrm>
          <a:prstGeom prst="rect">
            <a:avLst/>
          </a:prstGeom>
        </p:spPr>
        <p:txBody>
          <a:bodyPr anchor="ctr" rtlCol="0" vert="horz">
            <a:normAutofit fontScale="100000" lnSpcReduction="0"/>
          </a:bodyPr>
          <a:lstStyle>
            <a:lvl1pPr indent="0" lvl="0" marL="0">
              <a:buNone/>
              <a:defRPr b="0" cap="none" dirty="0" i="0" lang="en-US" sz="1600">
                <a:solidFill>
                  <a:schemeClr val="accent1"/>
                </a:solidFill>
                <a:latin typeface="+mn-lt"/>
              </a:defRPr>
            </a:lvl1pPr>
            <a:lvl2pPr indent="0" lvl="1" marL="457200">
              <a:buNone/>
              <a:defRPr b="1" dirty="0" lang="en-US" sz="2000">
                <a:latin typeface="+mn-lt"/>
              </a:defRPr>
            </a:lvl2pPr>
            <a:lvl3pPr indent="0" lvl="2" marL="914400">
              <a:buNone/>
              <a:defRPr b="1" dirty="0" lang="en-US" sz="1800">
                <a:latin typeface="+mn-lt"/>
              </a:defRPr>
            </a:lvl3pPr>
            <a:lvl4pPr indent="0" lvl="3" marL="1371600">
              <a:buNone/>
              <a:defRPr b="1" dirty="0" lang="en-US" sz="1600">
                <a:latin typeface="+mn-lt"/>
              </a:defRPr>
            </a:lvl4pPr>
            <a:lvl5pPr indent="0" lvl="4" marL="1828800">
              <a:buNone/>
              <a:defRPr b="1" dirty="0" lang="en-US" sz="1600">
                <a:latin typeface="+mn-lt"/>
              </a:defRPr>
            </a:lvl5pPr>
            <a:lvl6pPr indent="0" lvl="5" marL="2286000">
              <a:buNone/>
              <a:defRPr b="1" dirty="0" lang="en-US" sz="1600">
                <a:latin typeface="+mn-lt"/>
              </a:defRPr>
            </a:lvl6pPr>
            <a:lvl7pPr indent="0" lvl="6" marL="2743200">
              <a:buNone/>
              <a:defRPr b="1" dirty="0" lang="en-US" sz="1600">
                <a:latin typeface="+mn-lt"/>
              </a:defRPr>
            </a:lvl7pPr>
            <a:lvl8pPr indent="0" lvl="7" marL="3200400">
              <a:buNone/>
              <a:defRPr b="1" dirty="0" lang="en-US" sz="1600">
                <a:latin typeface="+mn-lt"/>
              </a:defRPr>
            </a:lvl8pPr>
            <a:lvl9pPr indent="0" lvl="8" marL="3657600">
              <a:buNone/>
              <a:defRPr b="1" dirty="0" lang="en-US" sz="1600">
                <a:latin typeface="+mn-lt"/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3" name="Text Placeholder 4"/>
          <p:cNvSpPr>
            <a:spLocks noGrp="true"/>
          </p:cNvSpPr>
          <p:nvPr>
            <p:ph idx="1" type="body"/>
          </p:nvPr>
        </p:nvSpPr>
        <p:spPr>
          <a:xfrm rot="0">
            <a:off x="4754717" y="1866900"/>
            <a:ext cx="3619500" cy="720858"/>
          </a:xfrm>
          <a:prstGeom prst="rect">
            <a:avLst/>
          </a:prstGeom>
        </p:spPr>
        <p:txBody>
          <a:bodyPr anchor="ctr" rtlCol="0" vert="horz">
            <a:normAutofit fontScale="100000" lnSpcReduction="0"/>
          </a:bodyPr>
          <a:lstStyle>
            <a:lvl1pPr indent="0" lvl="0" marL="0">
              <a:buNone/>
              <a:defRPr b="0" cap="none" dirty="0" i="0" lang="en-US" sz="1600">
                <a:solidFill>
                  <a:schemeClr val="accent1"/>
                </a:solidFill>
                <a:latin typeface="+mn-lt"/>
              </a:defRPr>
            </a:lvl1pPr>
            <a:lvl2pPr indent="0" lvl="1" marL="457200">
              <a:buNone/>
              <a:defRPr b="1" dirty="0" lang="en-US" sz="2000">
                <a:latin typeface="+mn-lt"/>
              </a:defRPr>
            </a:lvl2pPr>
            <a:lvl3pPr indent="0" lvl="2" marL="914400">
              <a:buNone/>
              <a:defRPr b="1" dirty="0" lang="en-US" sz="1800">
                <a:latin typeface="+mn-lt"/>
              </a:defRPr>
            </a:lvl3pPr>
            <a:lvl4pPr indent="0" lvl="3" marL="1371600">
              <a:buNone/>
              <a:defRPr b="1" dirty="0" lang="en-US" sz="1600">
                <a:latin typeface="+mn-lt"/>
              </a:defRPr>
            </a:lvl4pPr>
            <a:lvl5pPr indent="0" lvl="4" marL="1828800">
              <a:buNone/>
              <a:defRPr b="1" dirty="0" lang="en-US" sz="1600">
                <a:latin typeface="+mn-lt"/>
              </a:defRPr>
            </a:lvl5pPr>
            <a:lvl6pPr indent="0" lvl="5" marL="2286000">
              <a:buNone/>
              <a:defRPr b="1" dirty="0" lang="en-US" sz="1600">
                <a:latin typeface="+mn-lt"/>
              </a:defRPr>
            </a:lvl6pPr>
            <a:lvl7pPr indent="0" lvl="6" marL="2743200">
              <a:buNone/>
              <a:defRPr b="1" dirty="0" lang="en-US" sz="1600">
                <a:latin typeface="+mn-lt"/>
              </a:defRPr>
            </a:lvl7pPr>
            <a:lvl8pPr indent="0" lvl="7" marL="3200400">
              <a:buNone/>
              <a:defRPr b="1" dirty="0" lang="en-US" sz="1600">
                <a:latin typeface="+mn-lt"/>
              </a:defRPr>
            </a:lvl8pPr>
            <a:lvl9pPr indent="0" lvl="8" marL="3657600">
              <a:buNone/>
              <a:defRPr b="1" dirty="0" lang="en-US" sz="1600">
                <a:latin typeface="+mn-lt"/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/>
          </p:nvPr>
        </p:nvSpPr>
        <p:spPr>
          <a:xfrm rot="0">
            <a:off x="762000" y="2615382"/>
            <a:ext cx="3619500" cy="3347821"/>
          </a:xfrm>
        </p:spPr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Title 1"/>
          <p:cNvSpPr>
            <a:spLocks noGrp="true"/>
          </p:cNvSpPr>
          <p:nvPr>
            <p:ph idx="3"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6" name="Content Placeholder 2"/>
          <p:cNvSpPr>
            <a:spLocks noGrp="true"/>
          </p:cNvSpPr>
          <p:nvPr>
            <p:ph idx="4"/>
          </p:nvPr>
        </p:nvSpPr>
        <p:spPr>
          <a:xfrm rot="0">
            <a:off x="4751443" y="2615382"/>
            <a:ext cx="3619500" cy="3347821"/>
          </a:xfrm>
        </p:spPr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7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  <p:sp>
        <p:nvSpPr>
          <p:cNvPr id="8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9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762000" y="2552700"/>
            <a:ext cx="7620000" cy="1143000"/>
          </a:xfrm>
        </p:spPr>
        <p:txBody>
          <a:bodyPr anchor="ctr" rtlCol="0" vert="horz"/>
          <a:lstStyle>
            <a:lvl1pPr algn="ctr" lvl="0">
              <a:defRPr dirty="0" lang="en-US" sz="36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4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5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7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true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3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4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8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true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3"/>
          <p:cNvSpPr>
            <a:spLocks noGrp="true"/>
          </p:cNvSpPr>
          <p:nvPr>
            <p:ph idx="1" type="body"/>
          </p:nvPr>
        </p:nvSpPr>
        <p:spPr>
          <a:xfrm rot="0">
            <a:off x="762000" y="1941200"/>
            <a:ext cx="2822399" cy="3979200"/>
          </a:xfrm>
        </p:spPr>
        <p:txBody>
          <a:bodyPr anchor="t" bIns="45720" lIns="91440" rIns="91440" rtlCol="0" tIns="9360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0" dirty="0" lang="en-US">
                <a:latin typeface="+mn-lt"/>
              </a:defRPr>
            </a:lvl1pPr>
          </a:lstStyle>
          <a:p>
            <a:pPr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/>
          </p:nvPr>
        </p:nvSpPr>
        <p:spPr>
          <a:xfrm rot="0">
            <a:off x="3776758" y="1930400"/>
            <a:ext cx="4605242" cy="4000500"/>
          </a:xfrm>
        </p:spPr>
        <p:txBody>
          <a:bodyPr rtlCol="0"/>
          <a:lstStyle>
            <a:lvl1pPr lvl="0"/>
            <a:lvl2pPr lvl="1"/>
            <a:lvl3pPr lvl="2"/>
            <a:lvl4pPr lvl="3"/>
            <a:lvl5pPr lvl="4"/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6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7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9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/>
          <p:nvPr/>
        </p:nvSpPr>
        <p:spPr>
          <a:xfrm rot="0">
            <a:off x="3718307" y="1916549"/>
            <a:ext cx="4663693" cy="4049372"/>
          </a:xfrm>
          <a:prstGeom prst="rect">
            <a:avLst/>
          </a:prstGeom>
          <a:noFill/>
          <a:ln cap="flat" w="6350">
            <a:solidFill>
              <a:schemeClr val="bg1">
                <a:lumMod val="75000"/>
              </a:schemeClr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/>
          <a:lstStyle/>
          <a:p>
            <a:pPr algn="ctr"/>
            <a:r>
              <a:rPr dirty="0" lang="en-US">
                <a:latin typeface="+mn-lt"/>
              </a:rPr>
              <a:t/>
            </a:r>
            <a:endParaRPr dirty="0" lang="en-US">
              <a:latin typeface="+mn-lt"/>
            </a:endParaRPr>
          </a:p>
        </p:txBody>
      </p:sp>
      <p:sp>
        <p:nvSpPr>
          <p:cNvPr id="3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4" name="Text Placeholder 3"/>
          <p:cNvSpPr>
            <a:spLocks noGrp="true"/>
          </p:cNvSpPr>
          <p:nvPr>
            <p:ph idx="1" type="body"/>
          </p:nvPr>
        </p:nvSpPr>
        <p:spPr>
          <a:xfrm rot="0">
            <a:off x="762000" y="1941200"/>
            <a:ext cx="2822399" cy="3979200"/>
          </a:xfrm>
        </p:spPr>
        <p:txBody>
          <a:bodyPr anchor="t" bIns="45720" lIns="91440" rIns="91440" rtlCol="0" tIns="9360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0" dirty="0" lang="en-US">
                <a:latin typeface="+mn-lt"/>
              </a:defRPr>
            </a:lvl1pPr>
          </a:lstStyle>
          <a:p>
            <a:pPr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5" name="Picture Placeholder 2"/>
          <p:cNvSpPr>
            <a:spLocks noGrp="true"/>
          </p:cNvSpPr>
          <p:nvPr>
            <p:ph idx="2" type="pic"/>
          </p:nvPr>
        </p:nvSpPr>
        <p:spPr>
          <a:xfrm rot="0">
            <a:off x="3775220" y="1990592"/>
            <a:ext cx="4543283" cy="3901283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6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7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8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arget="../slideLayouts/slideLayout1.xml" Type="http://schemas.openxmlformats.org/officeDocument/2006/relationships/slideLayout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jpg" Type="http://schemas.openxmlformats.org/officeDocument/2006/relationships/image"/><Relationship Id="rId14" Target="../media/image3.png" Type="http://schemas.openxmlformats.org/officeDocument/2006/relationships/image"/></Relationships>
</file>

<file path=ppt/slideMasters/slideMaster1.xml><?xml version="1.0" encoding="utf-8"?>
<p:sldMaste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Master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true" id="2" name="Slide Number Placeholder 5"/>
          <p:cNvSpPr txBox="1">
            <a:spLocks noGrp="true"/>
          </p:cNvSpPr>
          <p:nvPr/>
        </p:nvSpPr>
        <p:spPr>
          <a:xfrm rot="0">
            <a:off x="6123448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3" name="Footer Placeholder 4"/>
          <p:cNvSpPr txBox="1">
            <a:spLocks noGrp="true"/>
          </p:cNvSpPr>
          <p:nvPr/>
        </p:nvSpPr>
        <p:spPr>
          <a:xfrm rot="0">
            <a:off x="3124200" y="6361644"/>
            <a:ext cx="2895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4" name="Date Placeholder 3"/>
          <p:cNvSpPr txBox="1">
            <a:spLocks noGrp="true"/>
          </p:cNvSpPr>
          <p:nvPr/>
        </p:nvSpPr>
        <p:spPr>
          <a:xfrm rot="0">
            <a:off x="894633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5" name="Slide Number Placeholder 5"/>
          <p:cNvSpPr txBox="1">
            <a:spLocks noGrp="true"/>
          </p:cNvSpPr>
          <p:nvPr/>
        </p:nvSpPr>
        <p:spPr>
          <a:xfrm rot="0">
            <a:off x="6123448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6" name="Footer Placeholder 4"/>
          <p:cNvSpPr txBox="1">
            <a:spLocks noGrp="true"/>
          </p:cNvSpPr>
          <p:nvPr/>
        </p:nvSpPr>
        <p:spPr>
          <a:xfrm rot="0">
            <a:off x="3124200" y="6361644"/>
            <a:ext cx="2895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7" name="Date Placeholder 3"/>
          <p:cNvSpPr txBox="1">
            <a:spLocks noGrp="true"/>
          </p:cNvSpPr>
          <p:nvPr/>
        </p:nvSpPr>
        <p:spPr>
          <a:xfrm rot="0">
            <a:off x="894633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8" name="Slide Number Placeholder 5"/>
          <p:cNvSpPr txBox="1">
            <a:spLocks noGrp="true"/>
          </p:cNvSpPr>
          <p:nvPr/>
        </p:nvSpPr>
        <p:spPr>
          <a:xfrm rot="0">
            <a:off x="6123448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9" name="Footer Placeholder 4"/>
          <p:cNvSpPr txBox="1">
            <a:spLocks noGrp="true"/>
          </p:cNvSpPr>
          <p:nvPr/>
        </p:nvSpPr>
        <p:spPr>
          <a:xfrm rot="0">
            <a:off x="3124200" y="6361644"/>
            <a:ext cx="2895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10" name="Date Placeholder 3"/>
          <p:cNvSpPr txBox="1">
            <a:spLocks noGrp="true"/>
          </p:cNvSpPr>
          <p:nvPr/>
        </p:nvSpPr>
        <p:spPr>
          <a:xfrm rot="0">
            <a:off x="894633" y="6361644"/>
            <a:ext cx="2133600" cy="365125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id="11" name="Title Placeholder 1"/>
          <p:cNvSpPr>
            <a:spLocks noGrp="true"/>
          </p:cNvSpPr>
          <p:nvPr>
            <p:ph type="title"/>
          </p:nvPr>
        </p:nvSpPr>
        <p:spPr>
          <a:xfrm rot="0">
            <a:off x="762000" y="465393"/>
            <a:ext cx="7620000" cy="1143000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12" name="Text Placeholder 2"/>
          <p:cNvSpPr>
            <a:spLocks noGrp="true"/>
          </p:cNvSpPr>
          <p:nvPr>
            <p:ph idx="1" type="body"/>
          </p:nvPr>
        </p:nvSpPr>
        <p:spPr>
          <a:xfrm rot="0">
            <a:off x="762000" y="1905000"/>
            <a:ext cx="7620000" cy="4064000"/>
          </a:xfrm>
          <a:prstGeom prst="rect">
            <a:avLst/>
          </a:prstGeom>
        </p:spPr>
        <p:txBody>
          <a:bodyPr bIns="45720" lIns="91440" rIns="91440" rtlCol="0" tIns="93600" vert="horz">
            <a:normAutofit fontScale="100000" lnSpcReduction="0"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hidden="false" id="13" name="Slide Number Placeholder 5"/>
          <p:cNvSpPr>
            <a:spLocks noGrp="true"/>
          </p:cNvSpPr>
          <p:nvPr>
            <p:ph idx="4" sz="quarter" type="sldNum"/>
          </p:nvPr>
        </p:nvSpPr>
        <p:spPr>
          <a:xfrm rot="0">
            <a:off x="7767815" y="6260044"/>
            <a:ext cx="613018" cy="3810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false" id="14" name="Footer Placeholder 4"/>
          <p:cNvSpPr>
            <a:spLocks noGrp="true"/>
          </p:cNvSpPr>
          <p:nvPr>
            <p:ph idx="3" sz="quarter" type="ftr"/>
          </p:nvPr>
        </p:nvSpPr>
        <p:spPr>
          <a:xfrm rot="0">
            <a:off x="762000" y="6248400"/>
            <a:ext cx="6915150" cy="3810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15" name="Date Placeholder 3"/>
          <p:cNvSpPr>
            <a:spLocks noGrp="true"/>
          </p:cNvSpPr>
          <p:nvPr>
            <p:ph idx="2" sz="half" type="dt"/>
          </p:nvPr>
        </p:nvSpPr>
        <p:spPr>
          <a:xfrm rot="0">
            <a:off x="762000" y="6260044"/>
            <a:ext cx="1642884" cy="3810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  <p:pic>
        <p:nvPicPr>
          <p:cNvPr descr="pmi_centralmass_2c-alt" id="16" name=""/>
          <p:cNvPicPr>
            <a:picLocks noChangeArrowheads="true" noChangeAspect="true"/>
          </p:cNvPicPr>
          <p:nvPr/>
        </p:nvPicPr>
        <p:blipFill>
          <a:blip r:embed="rId13"/>
          <a:stretch>
            <a:fillRect/>
          </a:stretch>
        </p:blipFill>
        <p:spPr>
          <a:xfrm rot="0">
            <a:off x="7537520" y="465393"/>
            <a:ext cx="844479" cy="48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"/>
          <p:cNvPicPr>
            <a:picLocks noChangeAspect="true"/>
          </p:cNvPicPr>
          <p:nvPr userDrawn="1"/>
        </p:nvPicPr>
        <p:blipFill>
          <a:blip r:embed="rId14"/>
          <a:stretch>
            <a:fillRect/>
          </a:stretch>
        </p:blipFill>
        <p:spPr>
          <a:xfrm flipH="false" flipV="false" rot="0">
            <a:off x="762000" y="6043231"/>
            <a:ext cx="7140376" cy="597813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sldNum="0"/>
  <p:txStyles>
    <p:titleStyle>
      <a:lvl1pPr algn="l" lvl="0" rtl="false">
        <a:lnSpc>
          <a:spcPct val="100000"/>
        </a:lnSpc>
        <a:spcBef>
          <a:spcPct val="0"/>
        </a:spcBef>
        <a:buNone/>
        <a:defRPr b="1" dirty="0" i="0" lang="en-US" sz="3600">
          <a:solidFill>
            <a:schemeClr val="tx1"/>
          </a:solidFill>
          <a:latin typeface="+mj-lt"/>
        </a:defRPr>
      </a:lvl1pPr>
    </p:titleStyle>
    <p:bodyStyle>
      <a:lvl1pPr algn="l" indent="-342900" lvl="0" marL="342900" rtl="false">
        <a:spcBef>
          <a:spcPts val="1200"/>
        </a:spcBef>
        <a:buClr>
          <a:schemeClr val="accent1"/>
        </a:buClr>
        <a:buFont typeface="Arial"/>
        <a:buChar char="•"/>
        <a:defRPr b="0" dirty="0" i="0" lang="en-US" sz="1600">
          <a:solidFill>
            <a:schemeClr val="tx1"/>
          </a:solidFill>
          <a:latin typeface="+mn-lt"/>
        </a:defRPr>
      </a:lvl1pPr>
      <a:lvl2pPr algn="l" indent="-285750" lvl="1" marL="74295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400">
          <a:solidFill>
            <a:schemeClr val="bg1">
              <a:lumMod val="50000"/>
            </a:schemeClr>
          </a:solidFill>
          <a:latin typeface="+mn-lt"/>
        </a:defRPr>
      </a:lvl2pPr>
      <a:lvl3pPr algn="l" indent="-228600" lvl="2" marL="11430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200">
          <a:solidFill>
            <a:schemeClr val="bg1">
              <a:lumMod val="50000"/>
            </a:schemeClr>
          </a:solidFill>
          <a:latin typeface="+mn-lt"/>
        </a:defRPr>
      </a:lvl3pPr>
      <a:lvl4pPr algn="l" indent="-228600" lvl="3" marL="16002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000">
          <a:solidFill>
            <a:schemeClr val="bg1">
              <a:lumMod val="50000"/>
            </a:schemeClr>
          </a:solidFill>
          <a:latin typeface="+mn-lt"/>
        </a:defRPr>
      </a:lvl4pPr>
      <a:lvl5pPr algn="l" indent="-228600" lvl="4" marL="20574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5pPr>
      <a:lvl6pPr algn="l" indent="-228600" lvl="5" marL="25146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6pPr>
      <a:lvl7pPr algn="l" indent="-228600" lvl="6" marL="29718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7pPr>
      <a:lvl8pPr algn="l" indent="-228600" lvl="7" marL="34290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8pPr>
      <a:lvl9pPr algn="l" indent="-228600" lvl="8" marL="38862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9pPr>
    </p:bodyStyle>
    <p:otherStyle>
      <a:lvl1pPr algn="l" lvl="0" marL="0" rtl="false">
        <a:defRPr dirty="0" lang="en-US" sz="1800">
          <a:solidFill>
            <a:schemeClr val="tx1"/>
          </a:solidFill>
          <a:latin typeface="+mn-lt"/>
        </a:defRPr>
      </a:lvl1pPr>
      <a:lvl2pPr algn="l" lvl="1" marL="457200" rtl="false">
        <a:defRPr dirty="0" lang="en-US" sz="1800">
          <a:solidFill>
            <a:schemeClr val="tx1"/>
          </a:solidFill>
          <a:latin typeface="+mn-lt"/>
        </a:defRPr>
      </a:lvl2pPr>
      <a:lvl3pPr algn="l" lvl="2" marL="914400" rtl="false">
        <a:defRPr dirty="0" lang="en-US" sz="1800">
          <a:solidFill>
            <a:schemeClr val="tx1"/>
          </a:solidFill>
          <a:latin typeface="+mn-lt"/>
        </a:defRPr>
      </a:lvl3pPr>
      <a:lvl4pPr algn="l" lvl="3" marL="1371600" rtl="false">
        <a:defRPr dirty="0" lang="en-US" sz="1800">
          <a:solidFill>
            <a:schemeClr val="tx1"/>
          </a:solidFill>
          <a:latin typeface="+mn-lt"/>
        </a:defRPr>
      </a:lvl4pPr>
      <a:lvl5pPr algn="l" lvl="4" marL="1828800" rtl="false">
        <a:defRPr dirty="0" lang="en-US" sz="1800">
          <a:solidFill>
            <a:schemeClr val="tx1"/>
          </a:solidFill>
          <a:latin typeface="+mn-lt"/>
        </a:defRPr>
      </a:lvl5pPr>
      <a:lvl6pPr algn="l" lvl="5" marL="2286000" rtl="false">
        <a:defRPr dirty="0" lang="en-US" sz="1800">
          <a:solidFill>
            <a:schemeClr val="tx1"/>
          </a:solidFill>
          <a:latin typeface="+mn-lt"/>
        </a:defRPr>
      </a:lvl6pPr>
      <a:lvl7pPr algn="l" lvl="6" marL="2743200" rtl="false">
        <a:defRPr dirty="0" lang="en-US" sz="1800">
          <a:solidFill>
            <a:schemeClr val="tx1"/>
          </a:solidFill>
          <a:latin typeface="+mn-lt"/>
        </a:defRPr>
      </a:lvl7pPr>
      <a:lvl8pPr algn="l" lvl="7" marL="3200400" rtl="false">
        <a:defRPr dirty="0" lang="en-US" sz="1800">
          <a:solidFill>
            <a:schemeClr val="tx1"/>
          </a:solidFill>
          <a:latin typeface="+mn-lt"/>
        </a:defRPr>
      </a:lvl8pPr>
      <a:lvl9pPr algn="l" lvl="8" marL="3657600" rtl="false">
        <a:defRPr dirty="0" lang="en-US" sz="18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2" Target="../tags/tag12.xml" Type="http://schemas.openxmlformats.org/officeDocument/2006/relationships/tags"/><Relationship Id="rId1" Target="../slideLayouts/slideLayout1.xml" Type="http://schemas.openxmlformats.org/officeDocument/2006/relationships/slideLayout"/></Relationships>
</file>

<file path=ppt/slides/_rels/slide10.xml.rels><?xml version="1.0" encoding="UTF-8"?><Relationships xmlns="http://schemas.openxmlformats.org/package/2006/relationships"><Relationship Id="rId2" Target="../tags/tag21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1.xml.rels><?xml version="1.0" encoding="UTF-8"?><Relationships xmlns="http://schemas.openxmlformats.org/package/2006/relationships"><Relationship Id="rId2" Target="../tags/tag22.xml" Type="http://schemas.openxmlformats.org/officeDocument/2006/relationships/tags"/><Relationship Id="rId1" Target="../slideLayouts/slideLayout2.xml" Type="http://schemas.openxmlformats.org/officeDocument/2006/relationships/slideLayout"/><Relationship Id="rId3" Target="../notesSlides/notesSlide3.xml" Type="http://schemas.openxmlformats.org/officeDocument/2006/relationships/notesSlide"/></Relationships>
</file>

<file path=ppt/slides/_rels/slide12.xml.rels><?xml version="1.0" encoding="UTF-8"?><Relationships xmlns="http://schemas.openxmlformats.org/package/2006/relationships"><Relationship Id="rId2" Target="../tags/tag23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3.xml.rels><?xml version="1.0" encoding="UTF-8"?><Relationships xmlns="http://schemas.openxmlformats.org/package/2006/relationships"><Relationship Id="rId2" Target="../tags/tag24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4.xml.rels><?xml version="1.0" encoding="UTF-8"?><Relationships xmlns="http://schemas.openxmlformats.org/package/2006/relationships"><Relationship Id="rId2" Target="../tags/tag25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5.xml.rels><?xml version="1.0" encoding="UTF-8"?><Relationships xmlns="http://schemas.openxmlformats.org/package/2006/relationships"><Relationship Id="rId2" Target="../tags/tag26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6.xml.rels><?xml version="1.0" encoding="UTF-8"?><Relationships xmlns="http://schemas.openxmlformats.org/package/2006/relationships"><Relationship Id="rId2" Target="../tags/tag27.xml" Type="http://schemas.openxmlformats.org/officeDocument/2006/relationships/tags"/><Relationship Id="rId3" Target="../tags/tag28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17.xml.rels><?xml version="1.0" encoding="UTF-8"?><Relationships xmlns="http://schemas.openxmlformats.org/package/2006/relationships"><Relationship Id="rId2" Target="../media/image8.png" Type="http://schemas.openxmlformats.org/officeDocument/2006/relationships/image"/><Relationship Id="rId3" Target="../tags/tag29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2.xml.rels><?xml version="1.0" encoding="UTF-8"?><Relationships xmlns="http://schemas.openxmlformats.org/package/2006/relationships"><Relationship Id="rId2" Target="../tags/tag13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3.xml.rels><?xml version="1.0" encoding="UTF-8"?><Relationships xmlns="http://schemas.openxmlformats.org/package/2006/relationships"><Relationship Id="rId2" Target="../tags/tag14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4.xml.rels><?xml version="1.0" encoding="UTF-8"?><Relationships xmlns="http://schemas.openxmlformats.org/package/2006/relationships"><Relationship Id="rId2" Target="../tags/tag15.xml" Type="http://schemas.openxmlformats.org/officeDocument/2006/relationships/tags"/><Relationship Id="rId1" Target="../slideLayouts/slideLayout2.xml" Type="http://schemas.openxmlformats.org/officeDocument/2006/relationships/slideLayout"/><Relationship Id="rId3" Target="../notesSlides/notesSlide1.xml" Type="http://schemas.openxmlformats.org/officeDocument/2006/relationships/notesSlide"/></Relationships>
</file>

<file path=ppt/slides/_rels/slide5.xml.rels><?xml version="1.0" encoding="UTF-8"?><Relationships xmlns="http://schemas.openxmlformats.org/package/2006/relationships"><Relationship Id="rId2" Target="../media/image4.png" Type="http://schemas.openxmlformats.org/officeDocument/2006/relationships/image"/><Relationship Id="rId3" Target="../tags/tag16.xml" Type="http://schemas.openxmlformats.org/officeDocument/2006/relationships/tags"/><Relationship Id="rId1" Target="../slideLayouts/slideLayout9.xml" Type="http://schemas.openxmlformats.org/officeDocument/2006/relationships/slideLayout"/></Relationships>
</file>

<file path=ppt/slides/_rels/slide6.xml.rels><?xml version="1.0" encoding="UTF-8"?><Relationships xmlns="http://schemas.openxmlformats.org/package/2006/relationships"><Relationship Id="rId2" Target="../tags/tag17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7.xml.rels><?xml version="1.0" encoding="UTF-8"?><Relationships xmlns="http://schemas.openxmlformats.org/package/2006/relationships"><Relationship Id="rId2" Target="../tags/tag18.xml" Type="http://schemas.openxmlformats.org/officeDocument/2006/relationships/tags"/><Relationship Id="rId1" Target="../slideLayouts/slideLayout2.xml" Type="http://schemas.openxmlformats.org/officeDocument/2006/relationships/slideLayout"/><Relationship Id="rId3" Target="../notesSlides/notesSlide2.xml" Type="http://schemas.openxmlformats.org/officeDocument/2006/relationships/notesSlide"/></Relationships>
</file>

<file path=ppt/slides/_rels/slide8.xml.rels><?xml version="1.0" encoding="UTF-8"?><Relationships xmlns="http://schemas.openxmlformats.org/package/2006/relationships"><Relationship Id="rId2" Target="https://rs.pmi.org/Reserved.ReportViewerWebControl.axd?ReportSession=ivca1gqowx0bl055tyxzs0je&amp;Culture=1033&amp;CultureOverrides=True&amp;UICulture=1033&amp;UICultureOverrides=True&amp;ReportStack=2&amp;ControlID=e5a86ac3ca4547eaaadc6e512e32586b&amp;OpType=ReportImage&amp;IterationId=e3182c15c43f4ecd90192e099e01c934&amp;StreamID=8bb42806-a453-4985-96d1-5b47a351d3ba" TargetMode="External" Type="http://schemas.openxmlformats.org/officeDocument/2006/relationships/image"/><Relationship Id="rId3" Target="https://rs.pmi.org/Reserved.ReportViewerWebControl.axd?ReportSession=ivca1gqowx0bl055tyxzs0je&amp;Culture=1033&amp;CultureOverrides=True&amp;UICulture=1033&amp;UICultureOverrides=True&amp;ReportStack=2&amp;ControlID=e5a86ac3ca4547eaaadc6e512e32586b&amp;OpType=ReportImage&amp;IterationId=e3182c15c43f4ecd90192e099e01c934&amp;StreamID=8bb42806-a453-4985-96d1-5b47a351d3ba" TargetMode="External" Type="http://schemas.openxmlformats.org/officeDocument/2006/relationships/image"/><Relationship Id="rId4" Target="https://rs.pmi.org/Reserved.ReportViewerWebControl.axd?ReportSession=ivca1gqowx0bl055tyxzs0je&amp;Culture=1033&amp;CultureOverrides=True&amp;UICulture=1033&amp;UICultureOverrides=True&amp;ReportStack=2&amp;ControlID=e5a86ac3ca4547eaaadc6e512e32586b&amp;OpType=ReportImage&amp;IterationId=e3182c15c43f4ecd90192e099e01c934&amp;StreamID=8bb42806-a453-4985-96d1-5b47a351d3ba" TargetMode="External" Type="http://schemas.openxmlformats.org/officeDocument/2006/relationships/image"/><Relationship Id="rId5" Target="https://rs.pmi.org/Reserved.ReportViewerWebControl.axd?ReportSession=ivca1gqowx0bl055tyxzs0je&amp;Culture=1033&amp;CultureOverrides=True&amp;UICulture=1033&amp;UICultureOverrides=True&amp;ReportStack=2&amp;ControlID=e5a86ac3ca4547eaaadc6e512e32586b&amp;OpType=ReportImage&amp;IterationId=e3182c15c43f4ecd90192e099e01c934&amp;StreamID=8bb42806-a453-4985-96d1-5b47a351d3ba" TargetMode="External" Type="http://schemas.openxmlformats.org/officeDocument/2006/relationships/image"/><Relationship Id="rId6" Target="https://rs.pmi.org/Reserved.ReportViewerWebControl.axd?ReportSession=ivca1gqowx0bl055tyxzs0je&amp;Culture=1033&amp;CultureOverrides=True&amp;UICulture=1033&amp;UICultureOverrides=True&amp;ReportStack=2&amp;ControlID=e5a86ac3ca4547eaaadc6e512e32586b&amp;OpType=ReportImage&amp;IterationId=e3182c15c43f4ecd90192e099e01c934&amp;StreamID=8bb42806-a453-4985-96d1-5b47a351d3ba" TargetMode="External" Type="http://schemas.openxmlformats.org/officeDocument/2006/relationships/image"/><Relationship Id="rId7" Target="../tags/tag19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9.xml.rels><?xml version="1.0" encoding="UTF-8"?><Relationships xmlns="http://schemas.openxmlformats.org/package/2006/relationships"><Relationship Id="rId2" Target="../tags/tag20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1344338" y="1661184"/>
            <a:ext cx="6436178" cy="2403448"/>
          </a:xfrm>
        </p:spPr>
        <p:txBody>
          <a:bodyPr rtlCol="0"/>
          <a:lstStyle/>
          <a:p>
            <a:pPr/>
            <a:r>
              <a:rPr dirty="0" lang="en-US" sz="3200"/>
              <a:t>PMI</a:t>
            </a:r>
            <a:r>
              <a:rPr dirty="0" lang="en-US" sz="3200"/>
              <a:t> Central Mass Chapter</a:t>
            </a:r>
          </a:p>
          <a:p>
            <a:pPr/>
            <a:r>
              <a:rPr dirty="0" lang="en-US" sz="3600"/>
              <a:t/>
            </a:r>
          </a:p>
          <a:p>
            <a:pPr/>
            <a:r>
              <a:rPr dirty="0" lang="en-US" sz="4000"/>
              <a:t>2019 Annual Report</a:t>
            </a:r>
            <a:endParaRPr dirty="0" lang="en-US" sz="4000"/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/>
        <p:txBody>
          <a:bodyPr rtlCol="0"/>
          <a:lstStyle/>
          <a:p>
            <a:pPr/>
            <a:r>
              <a:rPr dirty="0" lang="en-US"/>
              <a:t> </a:t>
            </a:r>
            <a:endParaRPr dirty="0" lang="en-US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 </a:t>
            </a:r>
          </a:p>
          <a:p>
            <a:pPr/>
            <a:r>
              <a:rPr dirty="0" lang="en-US"/>
              <a:t>2019 Goals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831943" y="1943794"/>
          <a:ext cx="7480868" cy="1737511"/>
        </p:xfrm>
        <a:graphic>
          <a:graphicData uri="http://schemas.openxmlformats.org/drawingml/2006/table">
            <a:tbl>
              <a:tblPr>
                <a:tableStyleId>{628c1a7d-091d-4486-a4fe-0b1394f56c0b}</a:tableStyleId>
              </a:tblPr>
              <a:tblGrid>
                <a:gridCol w="7480868"/>
              </a:tblGrid>
              <a:tr h="579170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2800">
                          <a:solidFill>
                            <a:schemeClr val="tx1"/>
                          </a:solidFill>
                          <a:latin typeface="Open Sans"/>
                        </a:rPr>
                        <a:t>Operations Excellence</a:t>
                      </a:r>
                    </a:p>
                    <a:p>
                      <a:pPr indent="-342900" marL="342900">
                        <a:buFont typeface="Arial"/>
                        <a:buChar char="•"/>
                      </a:pPr>
                      <a:r>
                        <a:rPr b="0" dirty="0" lang="en-US" sz="2400">
                          <a:solidFill>
                            <a:schemeClr val="tx1"/>
                          </a:solidFill>
                          <a:latin typeface="Open Sans"/>
                        </a:rPr>
                        <a:t>Improved internal communication</a:t>
                      </a:r>
                    </a:p>
                    <a:p>
                      <a:pPr indent="-342900" marL="342900">
                        <a:buFont typeface="Arial"/>
                        <a:buChar char="•"/>
                      </a:pPr>
                      <a:r>
                        <a:rPr b="0" dirty="0" lang="en-US" sz="2400">
                          <a:solidFill>
                            <a:schemeClr val="tx1"/>
                          </a:solidFill>
                          <a:latin typeface="Open Sans"/>
                        </a:rPr>
                        <a:t>Collaboration tools to gain efficiency</a:t>
                      </a:r>
                      <a:endParaRPr b="0" dirty="0" lang="en-US" sz="2400">
                        <a:solidFill>
                          <a:schemeClr val="tx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>
                    <a:lnL algn="ctr" cmpd="sng">
                      <a:noFill/>
                      <a:headEnd/>
                      <a:tailEnd/>
                    </a:lnL>
                    <a:lnR algn="ctr" cmpd="sng">
                      <a:noFill/>
                      <a:headEnd/>
                      <a:tailEnd/>
                    </a:lnR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579170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2800">
                          <a:solidFill>
                            <a:schemeClr val="tx1"/>
                          </a:solidFill>
                          <a:latin typeface="Open Sans"/>
                        </a:rPr>
                        <a:t>Memb</a:t>
                      </a:r>
                      <a:r>
                        <a:rPr dirty="0" lang="en-US" sz="2800">
                          <a:solidFill>
                            <a:schemeClr val="tx1"/>
                          </a:solidFill>
                          <a:latin typeface="Open Sans"/>
                        </a:rPr>
                        <a:t>e</a:t>
                      </a:r>
                      <a:r>
                        <a:rPr dirty="0" lang="en-US" sz="2800">
                          <a:solidFill>
                            <a:schemeClr val="tx1"/>
                          </a:solidFill>
                          <a:latin typeface="Open Sans"/>
                        </a:rPr>
                        <a:t>rs Engagement / Value to Members</a:t>
                      </a:r>
                    </a:p>
                    <a:p>
                      <a:pPr indent="-342900" marL="342900">
                        <a:buFont typeface="Arial"/>
                        <a:buChar char="•"/>
                      </a:pPr>
                      <a:r>
                        <a:rPr dirty="0" lang="en-US" sz="2400">
                          <a:solidFill>
                            <a:schemeClr val="tx1"/>
                          </a:solidFill>
                          <a:latin typeface="Open Sans"/>
                        </a:rPr>
                        <a:t>Piloting Mentoring Program (in Pilot phase)</a:t>
                      </a:r>
                    </a:p>
                    <a:p>
                      <a:pPr indent="-342900" marL="342900">
                        <a:buFont typeface="Arial"/>
                        <a:buChar char="•"/>
                      </a:pPr>
                      <a:r>
                        <a:rPr dirty="0" lang="en-US" sz="2400">
                          <a:solidFill>
                            <a:schemeClr val="tx1"/>
                          </a:solidFill>
                          <a:latin typeface="Open Sans"/>
                        </a:rPr>
                        <a:t>Webinar Series by Members for Members (shelved)</a:t>
                      </a:r>
                      <a:endParaRPr dirty="0" lang="en-US" sz="2400">
                        <a:solidFill>
                          <a:schemeClr val="tx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>
                    <a:lnL algn="ctr" cmpd="sng">
                      <a:noFill/>
                      <a:headEnd/>
                      <a:tailEnd/>
                    </a:lnL>
                    <a:lnR algn="ctr" cmpd="sng">
                      <a:noFill/>
                      <a:headEnd/>
                      <a:tailEnd/>
                    </a:lnR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579170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2800">
                          <a:solidFill>
                            <a:schemeClr val="tx1"/>
                          </a:solidFill>
                          <a:latin typeface="Open Sans"/>
                        </a:rPr>
                        <a:t>Outreach</a:t>
                      </a:r>
                    </a:p>
                    <a:p>
                      <a:pPr indent="-342900" marL="342900">
                        <a:buFont typeface="Arial"/>
                        <a:buChar char="•"/>
                      </a:pPr>
                      <a:r>
                        <a:rPr dirty="0" lang="en-US" sz="2400">
                          <a:solidFill>
                            <a:schemeClr val="tx1"/>
                          </a:solidFill>
                          <a:latin typeface="Open Sans"/>
                        </a:rPr>
                        <a:t>Collaborate with businesses</a:t>
                      </a:r>
                      <a:endParaRPr dirty="0" lang="en-US" sz="2400">
                        <a:solidFill>
                          <a:schemeClr val="tx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>
                    <a:lnL algn="ctr" cmpd="sng">
                      <a:noFill/>
                      <a:headEnd/>
                      <a:tailEnd/>
                    </a:lnL>
                    <a:lnR algn="ctr" cmpd="sng">
                      <a:noFill/>
                      <a:headEnd/>
                      <a:tailEnd/>
                    </a:lnR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2019 Accomplishments</a:t>
            </a:r>
            <a:endParaRPr dirty="0" lang="en-US"/>
          </a:p>
        </p:txBody>
      </p:sp>
      <p:sp>
        <p:nvSpPr>
          <p:cNvPr hidden="false"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100000" lnSpcReduction="10000"/>
          </a:bodyPr>
          <a:lstStyle/>
          <a:p>
            <a:pPr/>
            <a:r>
              <a:rPr dirty="0" lang="en-US" sz="2400"/>
              <a:t>Held 2 Webinars in addition to regular Chapter Meetings</a:t>
            </a:r>
          </a:p>
          <a:p>
            <a:pPr/>
            <a:r>
              <a:rPr dirty="0" lang="en-US" sz="2400"/>
              <a:t>Offered </a:t>
            </a:r>
            <a:r>
              <a:rPr dirty="0" err="1" lang="en-US" sz="2400"/>
              <a:t>PMP</a:t>
            </a:r>
            <a:r>
              <a:rPr dirty="0" lang="en-US" sz="2400"/>
              <a:t> and ACP Prep classes in both the Spring and Fall</a:t>
            </a:r>
          </a:p>
          <a:p>
            <a:pPr/>
            <a:r>
              <a:rPr dirty="0" lang="en-US" sz="2400"/>
              <a:t>Hosted a Network Social in June 2019</a:t>
            </a:r>
          </a:p>
          <a:p>
            <a:pPr/>
            <a:r>
              <a:rPr dirty="0" lang="en-US" sz="2400"/>
              <a:t>Held a </a:t>
            </a:r>
            <a:r>
              <a:rPr dirty="0" err="1" lang="en-US" sz="2400"/>
              <a:t>full-day</a:t>
            </a:r>
            <a:r>
              <a:rPr dirty="0" lang="en-US" sz="2400"/>
              <a:t> Professional Development Day in August</a:t>
            </a:r>
          </a:p>
          <a:p>
            <a:pPr/>
            <a:r>
              <a:rPr dirty="0" lang="en-US" sz="2400"/>
              <a:t>Pilot offering of Mentoring Program in 2020</a:t>
            </a:r>
          </a:p>
          <a:p>
            <a:pPr/>
            <a:r>
              <a:rPr dirty="0" lang="en-US" sz="2400"/>
              <a:t/>
            </a:r>
            <a:endParaRPr dirty="0" lang="en-US" sz="2400"/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Chapter Offerings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/>
          <a:lstStyle/>
          <a:p>
            <a:pPr/>
            <a:r>
              <a:rPr dirty="0" lang="en-US" sz="2000"/>
              <a:t>Monthly Chapter Meeting (9-10 per year)</a:t>
            </a:r>
          </a:p>
          <a:p>
            <a:pPr/>
            <a:r>
              <a:rPr dirty="0" lang="en-US" sz="2000"/>
              <a:t>Webinars (4-6 per year)</a:t>
            </a:r>
          </a:p>
          <a:p>
            <a:pPr/>
            <a:r>
              <a:rPr dirty="0" lang="en-US" sz="2000"/>
              <a:t>Quarterly Newsletter</a:t>
            </a:r>
          </a:p>
          <a:p>
            <a:pPr/>
            <a:r>
              <a:rPr dirty="0" lang="en-US" sz="2000"/>
              <a:t>Professional Development Day (once in August)</a:t>
            </a:r>
          </a:p>
          <a:p>
            <a:pPr/>
            <a:r>
              <a:rPr dirty="0" lang="en-US" sz="2000"/>
              <a:t>Exam Preparation Courses (3 offerings)</a:t>
            </a:r>
          </a:p>
          <a:p>
            <a:pPr/>
            <a:r>
              <a:rPr dirty="0" lang="en-US" sz="2000"/>
              <a:t>Other Professional Training</a:t>
            </a:r>
          </a:p>
          <a:p>
            <a:pPr/>
            <a:r>
              <a:rPr dirty="0" lang="en-US" sz="2000"/>
              <a:t>Jobs Board</a:t>
            </a:r>
          </a:p>
          <a:p>
            <a:pPr/>
            <a:r>
              <a:rPr dirty="0" lang="en-US" sz="2000"/>
              <a:t>Mentoring Program (Piloted Jan 2020)</a:t>
            </a:r>
            <a:endParaRPr dirty="0" lang="en-US" sz="2000"/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Chapter Outreach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100000" lnSpcReduction="10000"/>
          </a:bodyPr>
          <a:lstStyle/>
          <a:p>
            <a:pPr/>
            <a:r>
              <a:rPr dirty="0" lang="en-US" sz="2400"/>
              <a:t>Attend the annual </a:t>
            </a:r>
            <a:r>
              <a:rPr dirty="0" err="1" lang="en-US" sz="2400"/>
              <a:t>PMI</a:t>
            </a:r>
            <a:r>
              <a:rPr dirty="0" lang="en-US" sz="2400"/>
              <a:t> Region 3 Summit to </a:t>
            </a:r>
            <a:r>
              <a:rPr dirty="0" lang="en-US" sz="2400"/>
              <a:t>learn and network with other </a:t>
            </a:r>
            <a:r>
              <a:rPr dirty="0" err="1" lang="en-US" sz="2400"/>
              <a:t>PMI</a:t>
            </a:r>
            <a:r>
              <a:rPr dirty="0" lang="en-US" sz="2400"/>
              <a:t> Chapters</a:t>
            </a:r>
          </a:p>
          <a:p>
            <a:pPr/>
            <a:r>
              <a:rPr dirty="0" lang="en-US" sz="2400"/>
              <a:t>Attend annual </a:t>
            </a:r>
            <a:r>
              <a:rPr dirty="0" err="1" lang="en-US" sz="2400"/>
              <a:t>PMI</a:t>
            </a:r>
            <a:r>
              <a:rPr dirty="0" lang="en-US" sz="2400"/>
              <a:t> Leadership Conference</a:t>
            </a:r>
          </a:p>
          <a:p>
            <a:pPr/>
            <a:r>
              <a:rPr dirty="0" lang="en-US" sz="2400"/>
              <a:t>Speak at local colleges to promote the </a:t>
            </a:r>
            <a:r>
              <a:rPr dirty="0" lang="en-US" sz="2400"/>
              <a:t>profession</a:t>
            </a:r>
          </a:p>
          <a:p>
            <a:pPr lvl="1"/>
            <a:r>
              <a:rPr dirty="0" lang="en-US" sz="2400"/>
              <a:t>Beatriz (Dir. Of IT) at </a:t>
            </a:r>
            <a:r>
              <a:rPr dirty="0" err="1" lang="en-US" sz="2400"/>
              <a:t>UMass</a:t>
            </a:r>
            <a:r>
              <a:rPr dirty="0" lang="en-US" sz="2400"/>
              <a:t> Amherst</a:t>
            </a:r>
          </a:p>
          <a:p>
            <a:pPr lvl="1"/>
            <a:r>
              <a:rPr dirty="0" lang="en-US" sz="2400"/>
              <a:t>Amy (Dir at Large) at Clark University</a:t>
            </a:r>
          </a:p>
          <a:p>
            <a:pPr/>
            <a:r>
              <a:rPr dirty="0" lang="en-US" sz="2400"/>
              <a:t>Sit on the Advisory Board for Project Summit</a:t>
            </a:r>
          </a:p>
          <a:p>
            <a:pPr/>
            <a:r>
              <a:rPr dirty="0" lang="en-US" sz="2400"/>
              <a:t>Sponsored 2019 Annual Worcester Women's Leadership Conference</a:t>
            </a:r>
            <a:endParaRPr dirty="0" lang="en-US" sz="2400"/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Chapter Meetings 2019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1905000"/>
          <a:ext cx="7620000" cy="4064000"/>
        </p:xfrm>
        <a:graphic>
          <a:graphicData uri="http://schemas.openxmlformats.org/drawingml/2006/table">
            <a:tbl>
              <a:tblPr bandRow="1">
                <a:tableStyleId>{9e5c750d-dc7b-49eb-ae01-8910894ac4a7}</a:tableStyleId>
              </a:tblPr>
              <a:tblGrid>
                <a:gridCol w="7620000"/>
              </a:tblGrid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dirty="0" lang="en-US">
                          <a:solidFill>
                            <a:schemeClr val="tx1"/>
                          </a:solidFill>
                          <a:latin typeface="Open Sans"/>
                        </a:rPr>
                        <a:t>The </a:t>
                      </a:r>
                      <a:r>
                        <a:rPr dirty="0" err="1" lang="en-US">
                          <a:solidFill>
                            <a:schemeClr val="tx1"/>
                          </a:solidFill>
                          <a:latin typeface="Open Sans"/>
                        </a:rPr>
                        <a:t>AIPMM</a:t>
                      </a:r>
                      <a:r>
                        <a:rPr dirty="0" lang="en-US">
                          <a:solidFill>
                            <a:schemeClr val="tx1"/>
                          </a:solidFill>
                          <a:latin typeface="Open Sans"/>
                        </a:rPr>
                        <a:t> Phase Review Process: How Project Managers can work with Product Managers to build better products</a:t>
                      </a:r>
                      <a:endParaRPr dirty="0" lang="en-US">
                        <a:solidFill>
                          <a:schemeClr val="tx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dirty="0" lang="en-US">
                          <a:solidFill>
                            <a:schemeClr val="dk1"/>
                          </a:solidFill>
                          <a:latin typeface="Open Sans"/>
                        </a:rPr>
                        <a:t>The Agile Building Block "User Story"</a:t>
                      </a:r>
                      <a:endParaRPr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dk1"/>
                          </a:solidFill>
                          <a:latin typeface="Open Sans"/>
                        </a:rPr>
                        <a:t>Surviving Your First Agile Project</a:t>
                      </a:r>
                      <a:endParaRPr b="0"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dirty="0" lang="en-US">
                          <a:solidFill>
                            <a:schemeClr val="dk1"/>
                          </a:solidFill>
                          <a:latin typeface="Open Sans"/>
                        </a:rPr>
                        <a:t>Recovery Machine</a:t>
                      </a:r>
                      <a:endParaRPr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dk1"/>
                          </a:solidFill>
                          <a:latin typeface="Open Sans"/>
                        </a:rPr>
                        <a:t>Surprise! The US Military Gets Creative &amp; Agile</a:t>
                      </a:r>
                      <a:endParaRPr b="0"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dk1"/>
                          </a:solidFill>
                          <a:latin typeface="Open Sans"/>
                        </a:rPr>
                        <a:t>Project Manager vs. People Manager, Panel Discussion</a:t>
                      </a:r>
                      <a:endParaRPr b="0"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dk1"/>
                          </a:solidFill>
                          <a:latin typeface="Lato"/>
                        </a:rPr>
                        <a:t>The 5 Frustrations of Project Leadership </a:t>
                      </a:r>
                      <a:r>
                        <a:rPr b="0" dirty="0" err="1" lang="en-US">
                          <a:solidFill>
                            <a:schemeClr val="dk1"/>
                          </a:solidFill>
                          <a:latin typeface="Lato"/>
                        </a:rPr>
                        <a:t>-</a:t>
                      </a:r>
                      <a:r>
                        <a:rPr b="0" dirty="0" lang="en-US">
                          <a:solidFill>
                            <a:schemeClr val="dk1"/>
                          </a:solidFill>
                          <a:latin typeface="Lato"/>
                        </a:rPr>
                        <a:t> And How to Conquer Them</a:t>
                      </a:r>
                      <a:endParaRPr b="0" dirty="0" lang="en-US">
                        <a:solidFill>
                          <a:schemeClr val="dk1"/>
                        </a:solidFill>
                        <a:latin typeface="Lato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dirty="0" lang="en-US"/>
                        <a:t>Annual Career Focus and Networking Meeting</a:t>
                      </a:r>
                      <a:endParaRPr dirty="0" lang="en-US"/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Webinars 2019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1905000"/>
          <a:ext cx="7620000" cy="4064000"/>
        </p:xfrm>
        <a:graphic>
          <a:graphicData uri="http://schemas.openxmlformats.org/drawingml/2006/table">
            <a:tbl>
              <a:tblPr bandRow="1">
                <a:tableStyleId>{9e5c750d-dc7b-49eb-ae01-8910894ac4a7}</a:tableStyleId>
              </a:tblPr>
              <a:tblGrid>
                <a:gridCol w="7620000"/>
              </a:tblGrid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tx1"/>
                          </a:solidFill>
                          <a:latin typeface="Open Sans"/>
                        </a:rPr>
                        <a:t>The Importance of </a:t>
                      </a:r>
                      <a:r>
                        <a:rPr b="0" dirty="0" err="1" lang="en-US">
                          <a:solidFill>
                            <a:schemeClr val="tx1"/>
                          </a:solidFill>
                          <a:latin typeface="Open Sans"/>
                        </a:rPr>
                        <a:t>Real-Time</a:t>
                      </a:r>
                      <a:r>
                        <a:rPr b="0" dirty="0" lang="en-US">
                          <a:solidFill>
                            <a:schemeClr val="tx1"/>
                          </a:solidFill>
                          <a:latin typeface="Open Sans"/>
                        </a:rPr>
                        <a:t> Project Data for Strategic Decision Making</a:t>
                      </a:r>
                      <a:endParaRPr b="0" dirty="0" lang="en-US">
                        <a:solidFill>
                          <a:schemeClr val="tx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indent="-342900" marL="342900">
                        <a:buFont typeface="Wingdings"/>
                        <a:buChar char=""/>
                      </a:pPr>
                      <a:r>
                        <a:rPr b="0" dirty="0" lang="en-US">
                          <a:solidFill>
                            <a:schemeClr val="dk1"/>
                          </a:solidFill>
                          <a:latin typeface="Open Sans"/>
                        </a:rPr>
                        <a:t>How to Facilitate Productive Project Planning Meetings</a:t>
                      </a:r>
                      <a:endParaRPr b="0" dirty="0" lang="en-US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>
          <a:xfrm rot="0">
            <a:off x="762000" y="238887"/>
            <a:ext cx="7620000" cy="733625"/>
          </a:xfrm>
        </p:spPr>
        <p:txBody>
          <a:bodyPr rtlCol="0"/>
          <a:lstStyle/>
          <a:p>
            <a:pPr/>
            <a:r>
              <a:rPr dirty="0" lang="en-US"/>
              <a:t>2019 </a:t>
            </a:r>
            <a:r>
              <a:rPr dirty="0" err="1" lang="en-US"/>
              <a:t>Financials</a:t>
            </a:r>
            <a:endParaRPr dirty="0" err="1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972512"/>
          <a:ext cx="7620000" cy="4064000"/>
        </p:xfrm>
        <a:graphic>
          <a:graphicData uri="http://schemas.openxmlformats.org/drawingml/2006/table">
            <a:tbl>
              <a:tblPr bandRow="1">
                <a:tableStyleId>{c3a8a0b6-3949-43a7-b286-cf796ceffae8}</a:tableStyleId>
              </a:tblPr>
              <a:tblGrid>
                <a:gridCol w="4904052"/>
                <a:gridCol w="1437275"/>
                <a:gridCol w="1278665"/>
              </a:tblGrid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Chapter Meeting Income (Loss)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rgbClr val="ff0000"/>
                          </a:solidFill>
                        </a:rPr>
                        <a:t>($ 493)</a:t>
                      </a:r>
                      <a:endParaRPr dirty="0" lang="en-US" sz="1600">
                        <a:solidFill>
                          <a:srgbClr val="ff0000"/>
                        </a:solidFill>
                      </a:endParaRPr>
                    </a:p>
                  </a:txBody>
                  <a:tcPr anchor="t" bIns="47625" horzOverflow="clip" lIns="95250" rIns="95250" tIns="47625" vert="horz">
                    <a:lnB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Chapter Meeting Sponsorship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>
                    <a:lnR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R>
                  </a:tcPr>
                </a:tc>
                <a:tc>
                  <a:txBody>
                    <a:bodyPr anchor="b"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>$ 1,140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>
                    <a:lnL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L>
                    <a:lnR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R>
                    <a:lnT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T>
                    <a:lnB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/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>
                    <a:lnL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L>
                  </a:tcPr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i="1" lang="en-US" sz="1600"/>
                        <a:t>     Net Chapter Meeting Income</a:t>
                      </a:r>
                      <a:endParaRPr dirty="0" i="1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>
                    <a:lnT algn="ctr" cap="flat" cmpd="sng" w="19050">
                      <a:solidFill>
                        <a:schemeClr val="accent1">
                          <a:shade val="50000"/>
                          <a:satMod val="104999"/>
                        </a:schemeClr>
                      </a:solidFill>
                      <a:prstDash val="solid"/>
                      <a:headEnd/>
                      <a:tailEnd/>
                    </a:lnT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>$ 648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/>
                        <a:t>Membership Dues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$ 16,820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/>
                        <a:t>Net  Operating Expenses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rgbClr val="ff0000"/>
                          </a:solidFill>
                        </a:rPr>
                        <a:t>($ 22,411)</a:t>
                      </a:r>
                      <a:endParaRPr dirty="0" lang="en-US" sz="1600">
                        <a:solidFill>
                          <a:srgbClr val="ff0000"/>
                        </a:solidFill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     </a:t>
                      </a:r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Operating Income (loss)</a:t>
                      </a:r>
                      <a:endParaRPr dirty="0" i="1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rgbClr val="ff0000"/>
                          </a:solidFill>
                        </a:rPr>
                        <a:t>($ 4,591)</a:t>
                      </a:r>
                      <a:endParaRPr dirty="0" lang="en-US" sz="1600">
                        <a:solidFill>
                          <a:srgbClr val="ff0000"/>
                        </a:solidFill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Special Events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>$ 39,573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Special Events </a:t>
                      </a:r>
                      <a:r>
                        <a:rPr dirty="0" err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Sponsorship</a:t>
                      </a:r>
                      <a:endParaRPr dirty="0" err="1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>$ 499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i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Special Events Expenses</a:t>
                      </a:r>
                      <a:endParaRPr dirty="0" i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rgbClr val="ff0000"/>
                          </a:solidFill>
                        </a:rPr>
                        <a:t>($  25,364)</a:t>
                      </a:r>
                      <a:endParaRPr dirty="0" lang="en-US" sz="1600">
                        <a:solidFill>
                          <a:srgbClr val="ff0000"/>
                        </a:solidFill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/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     </a:t>
                      </a:r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Professional Development </a:t>
                      </a:r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Income</a:t>
                      </a:r>
                      <a:endParaRPr dirty="0" i="1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$ 14,707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l" marL="0" rtl="fal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dirty="0" lang="en-US" sz="1800">
                          <a:solidFill>
                            <a:schemeClr val="dk1"/>
                          </a:solidFill>
                          <a:latin typeface="Open Sans"/>
                        </a:defRPr>
                      </a:pPr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     </a:t>
                      </a:r>
                      <a:r>
                        <a:rPr dirty="0" i="1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Net Income (loss)</a:t>
                      </a:r>
                      <a:endParaRPr dirty="0" i="1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>$ 10,765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/>
                        <a:t>Beginning Cash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$ 81,779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/>
                        <a:t>Net Income (Loss)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$ 10,765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38671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dirty="0" lang="en-US" sz="1600"/>
                        <a:t>Ending Cash</a:t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/>
                        <a:t/>
                      </a:r>
                      <a:endParaRPr dirty="0" lang="en-US" sz="1600"/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dirty="0" lang="en-US" sz="1600">
                          <a:solidFill>
                            <a:schemeClr val="dk1"/>
                          </a:solidFill>
                          <a:latin typeface="Open Sans"/>
                        </a:rPr>
                        <a:t>$ 92,543</a:t>
                      </a:r>
                      <a:endParaRPr dirty="0" lang="en-US" sz="1600">
                        <a:solidFill>
                          <a:schemeClr val="dk1"/>
                        </a:solidFill>
                        <a:latin typeface="Open Sans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  <p:sp>
        <p:nvSpPr>
          <p:cNvPr id="4" name=""/>
          <p:cNvSpPr txBox="1"/>
          <p:nvPr>
            <p:custDataLst>
              <p:tags r:id="rId2"/>
            </p:custDataLst>
          </p:nvPr>
        </p:nvSpPr>
        <p:spPr>
          <a:xfrm flipH="false" flipV="false">
            <a:off x="5335513" y="6250414"/>
            <a:ext cx="1524000" cy="451540"/>
          </a:xfrm>
          <a:custGeom>
            <a:avLst/>
            <a:gdLst/>
            <a:ahLst/>
            <a:cxnLst/>
            <a:rect b="b" l="0" r="r" t="0"/>
            <a:pathLst/>
          </a:custGeom>
        </p:spPr>
      </p:sp>
      <p:sp>
        <p:nvSpPr>
          <p:cNvPr id="5" name=""/>
          <p:cNvSpPr txBox="1"/>
          <p:nvPr/>
        </p:nvSpPr>
        <p:spPr>
          <a:xfrm flipH="false" flipV="false" rot="0">
            <a:off x="3143250" y="3312814"/>
            <a:ext cx="2857500" cy="339032"/>
          </a:xfrm>
          <a:prstGeom prst="rect">
            <a:avLst/>
          </a:prstGeom>
        </p:spPr>
        <p:txBody>
          <a:bodyPr bIns="47625" lIns="95250" rIns="95250" rtlCol="0" tIns="47625" vert="horz">
            <a:spAutoFit/>
          </a:bodyPr>
          <a:lstStyle/>
          <a:p>
            <a:pPr/>
            <a:r>
              <a:rPr dirty="0" lang="en-US" sz="1600">
                <a:solidFill>
                  <a:schemeClr val="dk1"/>
                </a:solidFill>
                <a:latin typeface="Lato"/>
              </a:rPr>
              <a:t/>
            </a:r>
            <a:endParaRPr dirty="0" lang="en-US" sz="1600">
              <a:solidFill>
                <a:schemeClr val="dk1"/>
              </a:solidFill>
              <a:latin typeface="Lato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Our New Brand Logo</a:t>
            </a:r>
            <a:endParaRPr dirty="0" lang="en-US"/>
          </a:p>
        </p:txBody>
      </p:sp>
      <p:pic>
        <p:nvPicPr>
          <p:cNvPr id="3" name="Content Placeholder 2"/>
          <p:cNvPicPr>
            <a:picLocks noChangeAspect="true" noGrp="true"/>
          </p:cNvPicPr>
          <p:nvPr>
            <p:ph idx="1"/>
          </p:nvPr>
        </p:nvPicPr>
        <p:blipFill>
          <a:blip r:embed="rId2"/>
          <a:srcRect b="-19941" l="0" r="0" t="-19941"/>
          <a:stretch>
            <a:fillRect/>
          </a:stretch>
        </p:blipFill>
        <p:spPr>
          <a:xfrm rot="0">
            <a:off x="893302" y="1608391"/>
            <a:ext cx="7357396" cy="3923938"/>
          </a:xfrm>
        </p:spPr>
      </p:pic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 sz="4400"/>
              <a:t>Chapter Mission</a:t>
            </a:r>
            <a:endParaRPr dirty="0" lang="en-US" sz="4400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100000" lnSpcReduction="0"/>
          </a:bodyPr>
          <a:lstStyle/>
          <a:p>
            <a:pPr algn="l" indent="0" marL="0">
              <a:buNone/>
            </a:pPr>
            <a:r>
              <a:rPr b="0" dirty="0" lang="en-US" sz="3200">
                <a:solidFill>
                  <a:schemeClr val="dk1"/>
                </a:solidFill>
                <a:latin typeface="Arial"/>
              </a:rPr>
              <a:t>To promote the value and practice of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project management by advancing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standards, providing a forum for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disseminating best practices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information, and sponsoring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professional development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opportunities</a:t>
            </a:r>
            <a:endParaRPr b="0" dirty="0" lang="en-US" sz="3200">
              <a:solidFill>
                <a:schemeClr val="dk1"/>
              </a:solidFill>
              <a:latin typeface="Arial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 sz="4400"/>
              <a:t>Our Vision</a:t>
            </a:r>
            <a:endParaRPr dirty="0" lang="en-US" sz="4400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100000" lnSpcReduction="0"/>
          </a:bodyPr>
          <a:lstStyle/>
          <a:p>
            <a:pPr algn="l" indent="0" marL="0">
              <a:buNone/>
            </a:pPr>
            <a:r>
              <a:rPr b="0" dirty="0" lang="en-US" sz="3200">
                <a:solidFill>
                  <a:schemeClr val="dk1"/>
                </a:solidFill>
                <a:latin typeface="Arial"/>
              </a:rPr>
              <a:t>To be widely recognized in the Central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Massachusetts area among our members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and the business community as a </a:t>
            </a:r>
            <a:r>
              <a:rPr b="0" dirty="0" lang="en-US" sz="3200">
                <a:solidFill>
                  <a:schemeClr val="accent3"/>
                </a:solidFill>
                <a:latin typeface="Arial"/>
              </a:rPr>
              <a:t>dynamic, </a:t>
            </a:r>
            <a:r>
              <a:rPr b="0" dirty="0" lang="en-US" sz="3200">
                <a:solidFill>
                  <a:srgbClr val="f2494b"/>
                </a:solidFill>
                <a:latin typeface="Arial"/>
              </a:rPr>
              <a:t>energetic, </a:t>
            </a:r>
            <a:r>
              <a:rPr b="0" dirty="0" lang="en-US" sz="3200">
                <a:solidFill>
                  <a:srgbClr val="f2494b"/>
                </a:solidFill>
                <a:latin typeface="Arial"/>
              </a:rPr>
              <a:t>volunteer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organization of professionals, which is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instrumental in the development and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advancement of the knowledge and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practice of project management.</a:t>
            </a:r>
            <a:endParaRPr b="0" dirty="0" lang="en-US" sz="3200">
              <a:solidFill>
                <a:schemeClr val="dk1"/>
              </a:solidFill>
              <a:latin typeface="Arial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 sz="4400"/>
              <a:t>Organization Overview</a:t>
            </a:r>
            <a:endParaRPr dirty="0" lang="en-US" sz="4400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85000" lnSpcReduction="20000"/>
          </a:bodyPr>
          <a:lstStyle/>
          <a:p>
            <a:pPr algn="l" indent="0" marL="0">
              <a:buNone/>
            </a:pPr>
            <a:r>
              <a:rPr b="0" dirty="0" lang="en-US" sz="3200">
                <a:solidFill>
                  <a:schemeClr val="dk1"/>
                </a:solidFill>
                <a:latin typeface="Arial"/>
              </a:rPr>
              <a:t>The Project Management Institute - Central Mass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Chapter is a non profit organization which obtained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its charter in </a:t>
            </a:r>
            <a:r>
              <a:rPr b="0" dirty="0" lang="en-US" sz="3200">
                <a:solidFill>
                  <a:srgbClr val="f2494b"/>
                </a:solidFill>
                <a:latin typeface="Arial"/>
              </a:rPr>
              <a:t>April, 2003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, and was founded to provide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a "</a:t>
            </a:r>
            <a:r>
              <a:rPr b="0" dirty="0" lang="en-US" sz="3200">
                <a:solidFill>
                  <a:srgbClr val="f2494b"/>
                </a:solidFill>
                <a:latin typeface="Arial"/>
              </a:rPr>
              <a:t>network of project management expertise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" and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"community" for its members and a project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management resource for the public and private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sector in the Central Massachusetts area. We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sponsor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face-to-face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 meetings with peers from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various organizations and industries working in the </a:t>
            </a:r>
            <a:r>
              <a:rPr b="0" dirty="0" lang="en-US" sz="3200">
                <a:solidFill>
                  <a:schemeClr val="dk1"/>
                </a:solidFill>
                <a:latin typeface="Arial"/>
              </a:rPr>
              <a:t>project management profession.</a:t>
            </a:r>
            <a:endParaRPr b="0" dirty="0" lang="en-US" sz="3200">
              <a:solidFill>
                <a:schemeClr val="dk1"/>
              </a:solidFill>
              <a:latin typeface="Arial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Our Values</a:t>
            </a:r>
            <a:endParaRPr dirty="0" lang="en-US"/>
          </a:p>
        </p:txBody>
      </p:sp>
      <p:sp>
        <p:nvSpPr>
          <p:cNvPr id="3" name="Text Placeholder 3"/>
          <p:cNvSpPr>
            <a:spLocks noGrp="true"/>
          </p:cNvSpPr>
          <p:nvPr>
            <p:ph idx="1" type="body"/>
          </p:nvPr>
        </p:nvSpPr>
        <p:spPr/>
        <p:txBody>
          <a:bodyPr rtlCol="0"/>
          <a:lstStyle/>
          <a:p>
            <a:pPr indent="-342900" marL="342900">
              <a:buFont typeface="Arial"/>
              <a:buChar char="•"/>
            </a:pPr>
            <a:r>
              <a:rPr dirty="0" lang="en-US" sz="2400"/>
              <a:t>Professionalism</a:t>
            </a:r>
          </a:p>
          <a:p>
            <a:pPr indent="-342900" marL="342900">
              <a:buFont typeface="Arial"/>
              <a:buChar char="•"/>
            </a:pPr>
            <a:r>
              <a:rPr dirty="0" lang="en-US" sz="2400"/>
              <a:t>Community</a:t>
            </a:r>
          </a:p>
          <a:p>
            <a:pPr indent="-342900" marL="342900">
              <a:buFont typeface="Arial"/>
              <a:buChar char="•"/>
            </a:pPr>
            <a:r>
              <a:rPr dirty="0" lang="en-US" sz="2400"/>
              <a:t>Volunteerism</a:t>
            </a:r>
          </a:p>
          <a:p>
            <a:pPr indent="-342900" marL="342900">
              <a:buFont typeface="Arial"/>
              <a:buChar char="•"/>
            </a:pPr>
            <a:r>
              <a:rPr dirty="0" lang="en-US" sz="2400"/>
              <a:t>Engagement</a:t>
            </a:r>
            <a:endParaRPr dirty="0" lang="en-US" sz="2400"/>
          </a:p>
        </p:txBody>
      </p:sp>
      <p:pic>
        <p:nvPicPr>
          <p:cNvPr id="4" name="Picture Placeholder 2"/>
          <p:cNvPicPr>
            <a:picLocks noChangeAspect="true" noGrp="true"/>
          </p:cNvPicPr>
          <p:nvPr>
            <p:ph idx="2" type="pic"/>
          </p:nvPr>
        </p:nvPicPr>
        <p:blipFill>
          <a:blip r:embed="rId2"/>
          <a:srcRect b="890" l="0" r="0" t="890"/>
          <a:stretch>
            <a:fillRect/>
          </a:stretch>
        </p:blipFill>
        <p:spPr>
          <a:xfrm rot="0">
            <a:off x="3754936" y="1980161"/>
            <a:ext cx="4543283" cy="3901283"/>
          </a:xfr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Members</a:t>
            </a:r>
            <a:r>
              <a:rPr dirty="0" err="1" lang="en-US"/>
              <a:t> </a:t>
            </a:r>
            <a:r>
              <a:rPr dirty="0" lang="en-US"/>
              <a:t>with</a:t>
            </a:r>
            <a:r>
              <a:rPr dirty="0" lang="en-US"/>
              <a:t> </a:t>
            </a:r>
            <a:r>
              <a:rPr dirty="0" err="1" lang="en-US"/>
              <a:t>PMI</a:t>
            </a:r>
            <a:r>
              <a:rPr dirty="0" lang="en-US"/>
              <a:t> Credentials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1608391"/>
          <a:ext cx="6988102" cy="4376451"/>
        </p:xfrm>
        <a:graphic>
          <a:graphicData uri="http://schemas.openxmlformats.org/drawingml/2006/table">
            <a:tbl>
              <a:tblPr bandRow="1" firstCol="1" firstRow="1">
                <a:tableStyleId>{d5b531e7-0b27-4c44-bcef-117487455661}</a:tableStyleId>
              </a:tblPr>
              <a:tblGrid>
                <a:gridCol w="3489293"/>
                <a:gridCol w="1066429"/>
                <a:gridCol w="1328147"/>
                <a:gridCol w="1104233"/>
              </a:tblGrid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Credentials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2018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2019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chemeClr val="bg1"/>
                          </a:solidFill>
                          <a:latin typeface="Arial"/>
                        </a:rPr>
                        <a:t>Change</a:t>
                      </a:r>
                      <a:endParaRPr dirty="0" lang="en-US" sz="200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PMP®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</a:t>
                      </a:r>
                      <a:r>
                        <a:rPr dirty="0" lang="en-US" sz="1000">
                          <a:latin typeface="Arimo"/>
                        </a:rPr>
                        <a:t>Project</a:t>
                      </a:r>
                      <a:r>
                        <a:rPr dirty="0" lang="en-US" sz="1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solidFill>
                            <a:schemeClr val="tx1"/>
                          </a:solidFill>
                          <a:latin typeface="Arimo"/>
                        </a:rPr>
                        <a:t>Management Professional)</a:t>
                      </a:r>
                      <a:endParaRPr dirty="0" lang="en-US" sz="1000">
                        <a:solidFill>
                          <a:schemeClr val="tx1"/>
                        </a:solidFill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439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400">
                          <a:latin typeface="Arial"/>
                        </a:rPr>
                        <a:t>(91.2%)</a:t>
                      </a:r>
                      <a:r>
                        <a:rPr dirty="0" lang="en-US" sz="2000">
                          <a:latin typeface="Arial"/>
                        </a:rPr>
                        <a:t> 446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rgbClr val="00b050"/>
                          </a:solidFill>
                          <a:latin typeface="Arial"/>
                        </a:rPr>
                        <a:t>7</a:t>
                      </a:r>
                      <a:endParaRPr dirty="0" lang="en-US" sz="20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PMI-ACP®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(Agile Certified Practitioner</a:t>
                      </a:r>
                      <a:r>
                        <a:rPr dirty="0" lang="en-US" sz="1000">
                          <a:latin typeface="Arimo"/>
                        </a:rPr>
                        <a:t>)</a:t>
                      </a:r>
                      <a:endParaRPr dirty="0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28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400">
                          <a:latin typeface="Arial"/>
                        </a:rPr>
                        <a:t>(5.9%) </a:t>
                      </a:r>
                      <a:r>
                        <a:rPr dirty="0" lang="en-US" sz="2000">
                          <a:latin typeface="Arial"/>
                        </a:rPr>
                        <a:t>  29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rgbClr val="00b050"/>
                          </a:solidFill>
                          <a:latin typeface="Arial"/>
                        </a:rPr>
                        <a:t>1</a:t>
                      </a:r>
                      <a:endParaRPr dirty="0" lang="en-US" sz="20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CAPM®</a:t>
                      </a:r>
                      <a:r>
                        <a:rPr dirty="0" lang="en-US" sz="1000">
                          <a:latin typeface="Arimo"/>
                        </a:rPr>
                        <a:t> (Certified Associate in Project </a:t>
                      </a:r>
                      <a:r>
                        <a:rPr dirty="0" lang="en-US" sz="1000">
                          <a:latin typeface="Arimo"/>
                        </a:rPr>
                        <a:t>Mgmnt</a:t>
                      </a:r>
                      <a:r>
                        <a:rPr dirty="0" err="1" lang="en-US" sz="1000">
                          <a:latin typeface="Arimo"/>
                        </a:rPr>
                        <a:t>)</a:t>
                      </a:r>
                      <a:endParaRPr dirty="0" err="1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6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9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rgbClr val="00b050"/>
                          </a:solidFill>
                          <a:latin typeface="Arial"/>
                        </a:rPr>
                        <a:t>3</a:t>
                      </a:r>
                      <a:endParaRPr dirty="0" lang="en-US" sz="20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PMI-RMP®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(Risk </a:t>
                      </a:r>
                      <a:r>
                        <a:rPr dirty="0" lang="en-US" sz="1000">
                          <a:solidFill>
                            <a:schemeClr val="tx1"/>
                          </a:solidFill>
                          <a:latin typeface="Arimo"/>
                        </a:rPr>
                        <a:t>Management Professional</a:t>
                      </a:r>
                      <a:r>
                        <a:rPr dirty="0" lang="en-US" sz="1000">
                          <a:latin typeface="Arimo"/>
                        </a:rPr>
                        <a:t>)</a:t>
                      </a:r>
                      <a:endParaRPr dirty="0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2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 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-2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PgMP®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(Program </a:t>
                      </a:r>
                      <a:r>
                        <a:rPr dirty="0" lang="en-US" sz="1000">
                          <a:latin typeface="Arimo"/>
                        </a:rPr>
                        <a:t>Management</a:t>
                      </a:r>
                      <a:r>
                        <a:rPr dirty="0" lang="en-US" sz="1000">
                          <a:latin typeface="Arimo"/>
                        </a:rPr>
                        <a:t> Professional)</a:t>
                      </a:r>
                      <a:endParaRPr dirty="0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2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2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0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PMI-SP®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(Scheduling Professional)</a:t>
                      </a:r>
                      <a:endParaRPr dirty="0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1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1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0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err="1" lang="en-US" sz="2000">
                          <a:latin typeface="Arimo"/>
                        </a:rPr>
                        <a:t>PMI-PBA®</a:t>
                      </a:r>
                      <a:r>
                        <a:rPr dirty="0" lang="en-US" sz="2000">
                          <a:latin typeface="Arimo"/>
                        </a:rPr>
                        <a:t> </a:t>
                      </a:r>
                      <a:r>
                        <a:rPr dirty="0" lang="en-US" sz="1000">
                          <a:latin typeface="Arimo"/>
                        </a:rPr>
                        <a:t>(Professional In Business Analysis)</a:t>
                      </a:r>
                      <a:endParaRPr dirty="0" lang="en-US" sz="1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1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1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0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Total Credential Holders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mo"/>
                        </a:rPr>
                        <a:t>479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400">
                          <a:latin typeface="Arimo"/>
                        </a:rPr>
                        <a:t>(73.7%) </a:t>
                      </a:r>
                      <a:r>
                        <a:rPr dirty="0" lang="en-US" sz="2000">
                          <a:latin typeface="Arimo"/>
                        </a:rPr>
                        <a:t>488</a:t>
                      </a:r>
                      <a:endParaRPr dirty="0" lang="en-US" sz="2000">
                        <a:latin typeface="Arimo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rgbClr val="00b050"/>
                          </a:solidFill>
                          <a:latin typeface="Arial"/>
                        </a:rPr>
                        <a:t>9</a:t>
                      </a:r>
                      <a:endParaRPr dirty="0" lang="en-US" sz="20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437645"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Total Number of Members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641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latin typeface="Arial"/>
                        </a:rPr>
                        <a:t>662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2000">
                          <a:solidFill>
                            <a:srgbClr val="00b050"/>
                          </a:solidFill>
                          <a:latin typeface="Arial"/>
                        </a:rPr>
                        <a:t>21</a:t>
                      </a:r>
                      <a:endParaRPr dirty="0" lang="en-US" sz="20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Our Members Industries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1608391"/>
          <a:ext cx="7775619" cy="3184740"/>
        </p:xfrm>
        <a:graphic>
          <a:graphicData uri="http://schemas.openxmlformats.org/drawingml/2006/table">
            <a:tbl>
              <a:tblPr bandRow="1" firstCol="1" firstRow="1">
                <a:tableStyleId>{c3a8a0b6-3949-43a7-b286-cf796ceffae8}</a:tableStyleId>
              </a:tblPr>
              <a:tblGrid>
                <a:gridCol w="4425087"/>
                <a:gridCol w="1785404"/>
                <a:gridCol w="1565129"/>
              </a:tblGrid>
              <a:tr h="265395">
                <a:tc>
                  <a:txBody>
                    <a:bodyPr anchor="t" bIns="47625" lIns="95250" rIns="95250" rtlCol="0" tIns="47625" vert="horz">
                      <a:spAutoFit/>
                    </a:bodyPr>
                    <a:lstStyle/>
                    <a:p>
                      <a:pPr algn="l"/>
                      <a:r>
                        <a:rPr b="1" dirty="0" lang="en-US" sz="1800">
                          <a:latin typeface="+mn-lt"/>
                        </a:rPr>
                        <a:t>Industry</a:t>
                      </a:r>
                      <a:endParaRPr b="1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1" dirty="0" lang="en-US" sz="1800">
                          <a:latin typeface="+mn-lt"/>
                        </a:rPr>
                        <a:t>2018</a:t>
                      </a:r>
                      <a:endParaRPr b="1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1" dirty="0" lang="en-US" sz="1800">
                          <a:latin typeface="+mn-lt"/>
                        </a:rPr>
                        <a:t>2019</a:t>
                      </a:r>
                      <a:endParaRPr b="1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265395">
                <a:tc>
                  <a:txBody>
                    <a:bodyPr anchor="t" bIns="47625" lIns="95250" rIns="95250" rtlCol="0" tIns="47625" vert="horz">
                      <a:spAutoFit/>
                    </a:bodyPr>
                    <a:lstStyle/>
                    <a:p>
                      <a:pPr algn="l"/>
                      <a:r>
                        <a:rPr b="0" dirty="0" lang="en-US" sz="1800">
                          <a:latin typeface="+mn-lt"/>
                        </a:rPr>
                        <a:t>Information Technology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</a:t>
                      </a:r>
                      <a:r>
                        <a:rPr b="0" dirty="0" lang="en-US" sz="1800">
                          <a:latin typeface="+mn-lt"/>
                        </a:rPr>
                        <a:t>2</a:t>
                      </a:r>
                      <a:r>
                        <a:rPr b="0" dirty="0" lang="en-US" sz="1800">
                          <a:latin typeface="+mn-lt"/>
                        </a:rPr>
                        <a:t>.</a:t>
                      </a:r>
                      <a:r>
                        <a:rPr b="0" dirty="0" lang="en-US" sz="1800">
                          <a:latin typeface="+mn-lt"/>
                        </a:rPr>
                        <a:t>3</a:t>
                      </a:r>
                      <a:r>
                        <a:rPr b="0" dirty="0" lang="en-US" sz="1800">
                          <a:latin typeface="+mn-lt"/>
                        </a:rPr>
                        <a:t>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20.4 %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Healthcare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14.</a:t>
                      </a:r>
                      <a:r>
                        <a:rPr b="0" dirty="0" lang="en-US" sz="1800">
                          <a:latin typeface="+mn-lt"/>
                        </a:rPr>
                        <a:t>5</a:t>
                      </a:r>
                      <a:r>
                        <a:rPr b="0" dirty="0" lang="en-US" sz="1800">
                          <a:latin typeface="+mn-lt"/>
                        </a:rPr>
                        <a:t>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14.4 %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Financial Services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8.</a:t>
                      </a:r>
                      <a:r>
                        <a:rPr b="0" dirty="0" lang="en-US" sz="1800">
                          <a:latin typeface="+mn-lt"/>
                        </a:rPr>
                        <a:t>2</a:t>
                      </a:r>
                      <a:r>
                        <a:rPr b="0" dirty="0" lang="en-US" sz="1800">
                          <a:latin typeface="+mn-lt"/>
                        </a:rPr>
                        <a:t>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7.3 %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Consulting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7.</a:t>
                      </a:r>
                      <a:r>
                        <a:rPr b="0" dirty="0" lang="en-US" sz="1800">
                          <a:latin typeface="+mn-lt"/>
                        </a:rPr>
                        <a:t>8</a:t>
                      </a:r>
                      <a:r>
                        <a:rPr b="0" dirty="0" lang="en-US" sz="1800">
                          <a:latin typeface="+mn-lt"/>
                        </a:rPr>
                        <a:t>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8.4 %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Manufacturing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6.</a:t>
                      </a:r>
                      <a:r>
                        <a:rPr b="0" dirty="0" lang="en-US" sz="1800">
                          <a:latin typeface="+mn-lt"/>
                        </a:rPr>
                        <a:t>2</a:t>
                      </a:r>
                      <a:r>
                        <a:rPr b="0" dirty="0" lang="en-US" sz="1800">
                          <a:latin typeface="+mn-lt"/>
                        </a:rPr>
                        <a:t>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6.9 %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Pharmaceutical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5.9 %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6.7 %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Government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2.8 %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3.0 %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Training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2.7 %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2.5 %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Energy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2.2 %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3.1 %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Telecommunication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2.0 %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1.5 %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>
                    <a:lnT algn="ctr" cmpd="sng">
                      <a:noFill/>
                      <a:headEnd/>
                      <a:tailEnd/>
                    </a:lnT>
                    <a:lnB algn="ctr" cmpd="sng">
                      <a:noFill/>
                      <a:headEnd/>
                      <a:tailEnd/>
                    </a:lnB>
                  </a:tcPr>
                </a:tc>
              </a:tr>
              <a:tr h="265395"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/>
                      <a:r>
                        <a:rPr b="0" dirty="0" lang="en-US" sz="1800">
                          <a:latin typeface="+mn-lt"/>
                        </a:rPr>
                        <a:t>Others </a:t>
                      </a:r>
                      <a:r>
                        <a:rPr b="0" dirty="0" lang="en-US" sz="1200">
                          <a:latin typeface="+mn-lt"/>
                        </a:rPr>
                        <a:t>(</a:t>
                      </a:r>
                      <a:r>
                        <a:rPr b="0" dirty="0" lang="en-US" sz="1200">
                          <a:solidFill>
                            <a:schemeClr val="lt1"/>
                          </a:solidFill>
                          <a:latin typeface="Open Sans"/>
                        </a:rPr>
                        <a:t>Construction,Aerospace, Food Bev, Legal, Automotive, unspecified</a:t>
                      </a:r>
                      <a:r>
                        <a:rPr b="0" dirty="0" lang="en-US" sz="1200">
                          <a:latin typeface="+mn-lt"/>
                        </a:rPr>
                        <a:t>)</a:t>
                      </a:r>
                      <a:endParaRPr b="0" dirty="0" lang="en-US" sz="12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25.3 %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>
                      <a:spAutoFit/>
                    </a:bodyPr>
                    <a:lstStyle/>
                    <a:p>
                      <a:pPr algn="r"/>
                      <a:r>
                        <a:rPr b="0" dirty="0" lang="en-US" sz="1800">
                          <a:latin typeface="+mn-lt"/>
                        </a:rPr>
                        <a:t>25.7 %</a:t>
                      </a:r>
                      <a:endParaRPr b="0" dirty="0" lang="en-US" sz="1800">
                        <a:latin typeface="+mn-lt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Survey*: 2018 </a:t>
            </a:r>
          </a:p>
          <a:p>
            <a:pPr/>
            <a:r>
              <a:rPr dirty="0" lang="en-US"/>
              <a:t>Member Satisfaction</a:t>
            </a:r>
            <a:endParaRPr dirty="0" lang="en-US"/>
          </a:p>
        </p:txBody>
      </p:sp>
      <p:graphicFrame>
        <p:nvGraphicFramePr>
          <p:cNvPr hidden="false" id="3" name="Content Placeholder 2"/>
          <p:cNvGraphicFramePr>
            <a:graphicFrameLocks noGrp="true"/>
          </p:cNvGraphicFramePr>
          <p:nvPr>
            <p:ph idx="1"/>
          </p:nvPr>
        </p:nvGraphicFramePr>
        <p:xfrm rot="0">
          <a:off x="762000" y="1937197"/>
          <a:ext cx="7620000" cy="4064000"/>
        </p:xfrm>
        <a:graphic>
          <a:graphicData uri="http://schemas.openxmlformats.org/drawingml/2006/table">
            <a:tbl>
              <a:tblPr firstRow="1">
                <a:tableStyleId>{d5b531e7-0b27-4c44-bcef-117487455661}</a:tableStyleId>
              </a:tblPr>
              <a:tblGrid>
                <a:gridCol w="4489428"/>
                <a:gridCol w="1112872"/>
                <a:gridCol w="1153744"/>
                <a:gridCol w="863956"/>
              </a:tblGrid>
              <a:tr h="550619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2000">
                          <a:latin typeface="Arial"/>
                        </a:rPr>
                        <a:t>Satisfaction Results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2000">
                          <a:latin typeface="Arial"/>
                        </a:rPr>
                        <a:t>Chapter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2000">
                          <a:latin typeface="Arial"/>
                        </a:rPr>
                        <a:t>Region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2000">
                          <a:latin typeface="Arial"/>
                        </a:rPr>
                        <a:t>Diff.</a:t>
                      </a:r>
                      <a:endParaRPr dirty="0" lang="en-US" sz="20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1800">
                          <a:latin typeface="Arial"/>
                        </a:rPr>
                        <a:t>Overall Satisfaction </a:t>
                      </a:r>
                      <a:r>
                        <a:rPr dirty="0" lang="en-US" sz="1400">
                          <a:latin typeface="Arial"/>
                        </a:rPr>
                        <a:t>(Very satisfied, satisfied) with membership &amp; leadership</a:t>
                      </a:r>
                      <a:endParaRPr dirty="0" lang="en-US" sz="14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77%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67%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solidFill>
                            <a:srgbClr val="00b050"/>
                          </a:solidFill>
                          <a:latin typeface="Arial"/>
                        </a:rPr>
                        <a:t>10%</a:t>
                      </a:r>
                      <a:endParaRPr dirty="0" lang="en-US" sz="18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1800">
                          <a:latin typeface="Arial"/>
                        </a:rPr>
                        <a:t>    </a:t>
                      </a:r>
                      <a:r>
                        <a:rPr dirty="0" lang="en-US" sz="1800">
                          <a:latin typeface="Arial"/>
                        </a:rPr>
                        <a:t>Overall Satisfaction Mean Score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4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3.8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solidFill>
                            <a:srgbClr val="00b050"/>
                          </a:solidFill>
                          <a:latin typeface="Arial"/>
                        </a:rPr>
                        <a:t>0.2</a:t>
                      </a:r>
                      <a:endParaRPr dirty="0" lang="en-US" sz="18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1800">
                          <a:latin typeface="Arial"/>
                        </a:rPr>
                        <a:t>Likelihood to recommend the Chapter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79%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69%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solidFill>
                            <a:srgbClr val="00b050"/>
                          </a:solidFill>
                          <a:latin typeface="Arial"/>
                        </a:rPr>
                        <a:t>10%</a:t>
                      </a:r>
                      <a:endParaRPr dirty="0" lang="en-US" sz="18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1800">
                          <a:latin typeface="Arial"/>
                        </a:rPr>
                        <a:t>Likelihood to Renew Chapter Membership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79%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72%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solidFill>
                            <a:srgbClr val="00b050"/>
                          </a:solidFill>
                          <a:latin typeface="Arial"/>
                        </a:rPr>
                        <a:t>7%</a:t>
                      </a:r>
                      <a:endParaRPr dirty="0" lang="en-US" sz="18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  <a:tr h="371475">
                <a:tc>
                  <a:txBody>
                    <a:bodyPr bIns="47625" lIns="95250" rIns="95250" rtlCol="0" tIns="47625" vert="horz"/>
                    <a:lstStyle/>
                    <a:p>
                      <a:pPr/>
                      <a:r>
                        <a:rPr dirty="0" lang="en-US" sz="1800">
                          <a:latin typeface="Arial"/>
                        </a:rPr>
                        <a:t>Overall Value of Chapter Membership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61%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latin typeface="Arial"/>
                        </a:rPr>
                        <a:t>49%</a:t>
                      </a:r>
                      <a:endParaRPr dirty="0" lang="en-US" sz="1800"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  <a:tc>
                  <a:txBody>
                    <a:bodyPr bIns="47625" lIns="95250" rIns="95250" rtlCol="0" tIns="47625" vert="horz"/>
                    <a:lstStyle/>
                    <a:p>
                      <a:pPr algn="r"/>
                      <a:r>
                        <a:rPr dirty="0" lang="en-US" sz="1800">
                          <a:solidFill>
                            <a:srgbClr val="00b050"/>
                          </a:solidFill>
                          <a:latin typeface="Arial"/>
                        </a:rPr>
                        <a:t>12%</a:t>
                      </a:r>
                      <a:endParaRPr dirty="0" lang="en-US" sz="180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t" bIns="47625" horzOverflow="clip" lIns="95250" rIns="95250" tIns="47625" vert="horz"/>
                </a:tc>
              </a:tr>
            </a:tbl>
          </a:graphicData>
        </a:graphic>
      </p:graphicFrame>
      <p:pic>
        <p:nvPicPr>
          <p:cNvPr id="4" name=""/>
          <p:cNvPicPr>
            <a:picLocks noChangeAspect="true"/>
          </p:cNvPicPr>
          <p:nvPr/>
        </p:nvPicPr>
        <p:blipFill>
          <a:blip r:link="rId2"/>
          <a:stretch>
            <a:fillRect/>
          </a:stretch>
        </p:blipFill>
        <p:spPr>
          <a:xfrm flipH="false" flipV="false">
            <a:off x="4667250" y="3505200"/>
            <a:ext cx="190500" cy="228600"/>
          </a:xfrm>
          <a:prstGeom prst="rect">
            <a:avLst/>
          </a:prstGeom>
        </p:spPr>
      </p:pic>
      <p:pic>
        <p:nvPicPr>
          <p:cNvPr id="5" name=""/>
          <p:cNvPicPr>
            <a:picLocks noChangeAspect="true"/>
          </p:cNvPicPr>
          <p:nvPr/>
        </p:nvPicPr>
        <p:blipFill>
          <a:blip r:link="rId3"/>
          <a:stretch>
            <a:fillRect/>
          </a:stretch>
        </p:blipFill>
        <p:spPr>
          <a:xfrm flipH="false" flipV="false">
            <a:off x="4667250" y="3505200"/>
            <a:ext cx="190500" cy="228600"/>
          </a:xfrm>
          <a:prstGeom prst="rect">
            <a:avLst/>
          </a:prstGeom>
        </p:spPr>
      </p:pic>
      <p:pic>
        <p:nvPicPr>
          <p:cNvPr id="6" name=""/>
          <p:cNvPicPr>
            <a:picLocks noChangeAspect="true"/>
          </p:cNvPicPr>
          <p:nvPr/>
        </p:nvPicPr>
        <p:blipFill>
          <a:blip r:link="rId4"/>
          <a:stretch>
            <a:fillRect/>
          </a:stretch>
        </p:blipFill>
        <p:spPr>
          <a:xfrm flipH="false" flipV="false">
            <a:off x="4667250" y="3505200"/>
            <a:ext cx="190500" cy="228600"/>
          </a:xfrm>
          <a:prstGeom prst="rect">
            <a:avLst/>
          </a:prstGeom>
        </p:spPr>
      </p:pic>
      <p:pic>
        <p:nvPicPr>
          <p:cNvPr id="7" name=""/>
          <p:cNvPicPr>
            <a:picLocks noChangeAspect="true"/>
          </p:cNvPicPr>
          <p:nvPr/>
        </p:nvPicPr>
        <p:blipFill>
          <a:blip r:link="rId5"/>
          <a:stretch>
            <a:fillRect/>
          </a:stretch>
        </p:blipFill>
        <p:spPr>
          <a:xfrm flipH="false" flipV="false">
            <a:off x="4667250" y="3505200"/>
            <a:ext cx="190500" cy="228600"/>
          </a:xfrm>
          <a:prstGeom prst="rect">
            <a:avLst/>
          </a:prstGeom>
        </p:spPr>
      </p:pic>
      <p:pic>
        <p:nvPicPr>
          <p:cNvPr id="8" name=""/>
          <p:cNvPicPr>
            <a:picLocks noChangeAspect="true"/>
          </p:cNvPicPr>
          <p:nvPr/>
        </p:nvPicPr>
        <p:blipFill>
          <a:blip r:link="rId6"/>
          <a:stretch>
            <a:fillRect/>
          </a:stretch>
        </p:blipFill>
        <p:spPr>
          <a:xfrm flipH="false" flipV="false">
            <a:off x="4667250" y="3505200"/>
            <a:ext cx="190500" cy="228600"/>
          </a:xfrm>
          <a:prstGeom prst="rect">
            <a:avLst/>
          </a:prstGeom>
        </p:spPr>
      </p:pic>
      <p:sp>
        <p:nvSpPr>
          <p:cNvPr id="9" name=""/>
          <p:cNvSpPr txBox="1"/>
          <p:nvPr/>
        </p:nvSpPr>
        <p:spPr>
          <a:xfrm flipH="false" flipV="false" rot="0">
            <a:off x="762000" y="5479225"/>
            <a:ext cx="7620000" cy="399973"/>
          </a:xfrm>
          <a:prstGeom prst="rect">
            <a:avLst/>
          </a:prstGeom>
        </p:spPr>
        <p:txBody>
          <a:bodyPr anchor="t" bIns="47625" lIns="95250" rIns="95250" rtlCol="0" tIns="47625" vert="horz">
            <a:spAutoFit/>
          </a:bodyPr>
          <a:lstStyle/>
          <a:p>
            <a:pPr>
              <a:defRPr dirty="0" lang="en-US" sz="1400"/>
            </a:pPr>
            <a:r>
              <a:rPr dirty="0" lang="en-US" sz="1000"/>
              <a:t>* Statistics from annual </a:t>
            </a:r>
            <a:r>
              <a:rPr dirty="0" lang="en-US" sz="1000"/>
              <a:t>PMI</a:t>
            </a:r>
            <a:r>
              <a:rPr dirty="0" lang="en-US" sz="1000"/>
              <a:t> Survey. </a:t>
            </a:r>
          </a:p>
          <a:p>
            <a:pPr>
              <a:defRPr dirty="0" lang="en-US" sz="1400"/>
            </a:pPr>
            <a:r>
              <a:rPr dirty="0" lang="en-US" sz="1000"/>
              <a:t>Results for 2019 survey will be available June </a:t>
            </a:r>
            <a:r>
              <a:rPr dirty="0" lang="en-US" sz="1000"/>
              <a:t>2</a:t>
            </a:r>
            <a:r>
              <a:rPr dirty="0" lang="en-US" sz="1000"/>
              <a:t>020</a:t>
            </a:r>
            <a:endParaRPr dirty="0" lang="en-US" sz="1000"/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>Long Term Goals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/>
          <a:lstStyle/>
          <a:p>
            <a:pPr/>
            <a:r>
              <a:rPr dirty="0" lang="en-US" sz="2400"/>
              <a:t>Enhance outreach and engagement plan for </a:t>
            </a:r>
            <a:r>
              <a:rPr dirty="0" lang="en-US" sz="2400"/>
              <a:t>members</a:t>
            </a:r>
          </a:p>
          <a:p>
            <a:pPr/>
            <a:r>
              <a:rPr dirty="0" lang="en-US" sz="2400"/>
              <a:t>Engage and partner with local </a:t>
            </a:r>
            <a:r>
              <a:rPr dirty="0" lang="en-US" sz="2400"/>
              <a:t>professional</a:t>
            </a:r>
            <a:r>
              <a:rPr dirty="0" lang="en-US" sz="2400"/>
              <a:t> </a:t>
            </a:r>
            <a:r>
              <a:rPr dirty="0" lang="en-US" sz="2400"/>
              <a:t>communities</a:t>
            </a:r>
          </a:p>
          <a:p>
            <a:pPr lvl="1"/>
            <a:r>
              <a:rPr dirty="0" lang="en-US" sz="2000"/>
              <a:t>raise chapter brand </a:t>
            </a:r>
            <a:r>
              <a:rPr dirty="0" lang="en-US" sz="2000"/>
              <a:t>awareness</a:t>
            </a:r>
          </a:p>
          <a:p>
            <a:pPr lvl="1"/>
            <a:r>
              <a:rPr dirty="0" lang="en-US" sz="2000"/>
              <a:t>foster chapter community engagement</a:t>
            </a:r>
          </a:p>
          <a:p>
            <a:pPr lvl="0">
              <a:buClr>
                <a:schemeClr val="accent1"/>
              </a:buClr>
              <a:buFont typeface="Arial"/>
              <a:buChar char="•"/>
            </a:pPr>
            <a:r>
              <a:rPr dirty="0" lang="en-US" sz="2400"/>
              <a:t>Streamline operational excellence and </a:t>
            </a:r>
            <a:r>
              <a:rPr dirty="0" lang="en-US" sz="2400"/>
              <a:t>volunteer on boarding</a:t>
            </a:r>
          </a:p>
          <a:p>
            <a:pPr lvl="0">
              <a:buClr>
                <a:schemeClr val="accent1"/>
              </a:buClr>
              <a:buFont typeface="Arial"/>
              <a:buChar char="•"/>
            </a:pPr>
            <a:r>
              <a:rPr dirty="0" lang="en-US" sz="2400"/>
              <a:t>Offer Value to the Members</a:t>
            </a:r>
            <a:endParaRPr dirty="0" lang="en-US" sz="24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0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LAYOUT" val="threePicAndTx"/>
  <p:tag name="transition" val="noAdvanceOnClick: false&#10;"/>
</p:tagLst>
</file>

<file path=ppt/tags/tag11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LAYOUT" val="fourPic"/>
  <p:tag name="transition" val="noAdvanceOnClick: false&#10;"/>
</p:tagLst>
</file>

<file path=ppt/tags/tag12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3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4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5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6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7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8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19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0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1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2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3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4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5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6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7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presetShape" val="RECT_QUOTE:"/>
</p:tagLst>
</file>

<file path=ppt/tags/tag28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29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3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4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5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6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7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8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ags/tag9.xml><?xml version="1.0" encoding="utf-8"?>
<p:tag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tag name="transition" val="noAdvanceOnClick: false&#10;"/>
</p:tagLst>
</file>

<file path=ppt/theme/_rels/theme1.xml.rels><?xml version="1.0" encoding="UTF-8"?><Relationships xmlns="http://schemas.openxmlformats.org/package/2006/relationships"><Relationship Id="rId1" Target="../media/image1.jpeg" Type="http://schemas.openxmlformats.org/officeDocument/2006/relationships/image"/></Relationships>
</file>

<file path=ppt/theme/_rels/theme2.xml.rels><?xml version="1.0" encoding="UTF-8"?><Relationships xmlns="http://schemas.openxmlformats.org/package/2006/relationships"><Relationship Id="rId1" Target="../media/image1.jpeg" Type="http://schemas.openxmlformats.org/officeDocument/2006/relationships/image"/></Relationships>
</file>

<file path=ppt/theme/theme1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cap="flat" w="9525">
          <a:noFill/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blipFill dpi="0" rotWithShape="1">
          <a:blip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algn="tl" sx="100000" sy="100000" tx="0" ty="0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 anchor="ctr" rtlCol="0" vert="horz"/>
      <a:lstStyle>
        <a:lvl1pPr algn="ctr"/>
      </a:lstStyle>
    </a:spDef>
    <a:lnDef>
      <a:spPr>
        <a:ln cap="flat" w="19050">
          <a:solidFill>
            <a:schemeClr val="accent1">
              <a:lumMod val="75000"/>
            </a:schemeClr>
          </a:solidFill>
          <a:prstDash val="solid"/>
          <a:round/>
        </a:ln>
      </a:spPr>
      <a:bodyPr anchor="ctr" rtlCol="0" vert="horz"/>
      <a:lstStyle>
        <a:lvl1pPr algn="ctr"/>
      </a:lstStyle>
    </a:lnDef>
  </a:objectDefaults>
  <a:extraClrSchemeLst/>
</a:theme>
</file>

<file path=ppt/theme/theme2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cap="flat" w="9525">
          <a:noFill/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blipFill dpi="0" rotWithShape="1">
          <a:blip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algn="tl" sx="100000" sy="100000" tx="0" ty="0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 anchor="ctr" rtlCol="0" vert="horz"/>
      <a:lstStyle>
        <a:lvl1pPr algn="ctr"/>
      </a:lstStyle>
    </a:spDef>
    <a:lnDef>
      <a:spPr>
        <a:ln cap="flat" w="19050">
          <a:solidFill>
            <a:schemeClr val="accent1">
              <a:lumMod val="75000"/>
            </a:schemeClr>
          </a:solidFill>
          <a:prstDash val="solid"/>
          <a:round/>
        </a:ln>
      </a:spPr>
      <a:bodyPr anchor="ctr" rtlCol="0" vert="horz"/>
      <a:lstStyle>
        <a:lvl1pPr algn="ctr"/>
      </a:lstStyle>
    </a:lnDef>
  </a:objectDefaults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AppVersion>3.0000</properties:AppVersion>
  <properties:ScaleCrop>false</properties:ScaleCrop>
  <properties:Company>Company</properties:Company>
  <properties:LinksUpToDate>false</properties:LinksUpToDate>
  <properties:HyperlinksChanged>false</properties:HyperlinksChanged>
  <properties:PresentationFormat>On-Screen Show (4:3)</properties:PresentationFormat>
  <properties:Application>Zoho Show</properties:Application>
  <properties:SharedDoc>false</properties:SharedDoc>
</properties: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>Slide 1</dc:title>
  <cp:revision>1</cp:revision>
  <dc:creator>Chapter President</dc:creator>
  <cp:lastModifiedBy>Chapter President</cp:lastModifiedBy>
  <dcterms:created xmlns:xsi="http://www.w3.org/2001/XMLSchema-instance" xsi:type="dcterms:W3CDTF">2020-03-08T18:42:43Z</dcterms:created>
  <dcterms:modified xmlns:xsi="http://www.w3.org/2001/XMLSchema-instance" xsi:type="dcterms:W3CDTF">2020-03-10T14:36:16Z</dcterms:modified>
</cp:coreProperties>
</file>